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8" autoAdjust="0"/>
    <p:restoredTop sz="94660" autoAdjust="0"/>
  </p:normalViewPr>
  <p:slideViewPr>
    <p:cSldViewPr>
      <p:cViewPr varScale="1">
        <p:scale>
          <a:sx n="90" d="100"/>
          <a:sy n="90" d="100"/>
        </p:scale>
        <p:origin x="942" y="114"/>
      </p:cViewPr>
      <p:guideLst>
        <p:guide orient="horz" pos="2160"/>
        <p:guide pos="2880"/>
      </p:guideLst>
    </p:cSldViewPr>
  </p:slideViewPr>
  <p:outlineViewPr>
    <p:cViewPr>
      <p:scale>
        <a:sx n="33" d="100"/>
        <a:sy n="33" d="100"/>
      </p:scale>
      <p:origin x="0" y="1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ca-ES"/>
              <a:t>Feu clic aquí per editar l'estil</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888006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àmic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ca-ES"/>
              <a:t>Feu clic aquí per editar l'estil</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a-ES"/>
              <a:t>Feu clic aquí per editar estils</a:t>
            </a:r>
          </a:p>
        </p:txBody>
      </p:sp>
      <p:sp>
        <p:nvSpPr>
          <p:cNvPr id="3" name="Date Placeholder 2"/>
          <p:cNvSpPr>
            <a:spLocks noGrp="1"/>
          </p:cNvSpPr>
          <p:nvPr>
            <p:ph type="dt" sz="half" idx="10"/>
          </p:nvPr>
        </p:nvSpPr>
        <p:spPr/>
        <p:txBody>
          <a:bodyPr/>
          <a:lstStyle/>
          <a:p>
            <a:fld id="{7A847CFC-816F-41D0-AAC0-9BF4FEBC753E}" type="datetimeFigureOut">
              <a:rPr lang="es-ES" smtClean="0"/>
              <a:t>31/05/2019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43078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ol i llegenda">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ca-ES"/>
              <a:t>Feu clic aquí per editar l'estil</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4066630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ca-ES"/>
              <a:t>Feu clic aquí per editar l'estil</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a-ES"/>
              <a:t>Feu clic aquí per editar estils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819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geta de nom">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ca-ES"/>
              <a:t>Feu clic aquí per editar l'estil</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322818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argeta de nom d'oferta">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ca-ES"/>
              <a:t>Feu clic aquí per editar l'estil</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ca-ES"/>
              <a:t>Feu clic aquí per editar estils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95285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tader o fals">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ca-ES"/>
              <a:t>Feu clic aquí per editar l'estil</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ca-ES"/>
              <a:t>Feu clic aquí per editar estils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372210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ca-ES"/>
              <a:t>Feu clic aquí per editar l'estil</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540796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ca-ES"/>
              <a:t>Feu clic aquí per editar l'estil</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32301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ca-ES"/>
              <a:t>Feu clic aquí per editar l'estil</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85210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ca-ES"/>
              <a:t>Feu clic aquí per editar l'estil</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7A847CFC-816F-41D0-AAC0-9BF4FEBC753E}" type="datetimeFigureOut">
              <a:rPr lang="es-ES" smtClean="0"/>
              <a:t>31/05/2019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58243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ca-ES"/>
              <a:t>Feu clic aquí per editar l'estil</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31/05/2019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53840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ca-ES"/>
              <a:t>Feu clic aquí per editar l'estil</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31/05/2019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09139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ca-ES"/>
              <a:t>Feu clic aquí per editar l'estil</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t>31/05/2019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222212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31/05/2019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290413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ca-ES"/>
              <a:t>Feu clic aquí per editar l'estil</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Feu clic aquí per editar estils</a:t>
            </a:r>
          </a:p>
        </p:txBody>
      </p:sp>
      <p:sp>
        <p:nvSpPr>
          <p:cNvPr id="5" name="Date Placeholder 4"/>
          <p:cNvSpPr>
            <a:spLocks noGrp="1"/>
          </p:cNvSpPr>
          <p:nvPr>
            <p:ph type="dt" sz="half" idx="10"/>
          </p:nvPr>
        </p:nvSpPr>
        <p:spPr/>
        <p:txBody>
          <a:bodyPr/>
          <a:lstStyle/>
          <a:p>
            <a:fld id="{7A847CFC-816F-41D0-AAC0-9BF4FEBC753E}" type="datetimeFigureOut">
              <a:rPr lang="es-ES" smtClean="0"/>
              <a:t>31/05/2019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419045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ca-ES"/>
              <a:t>Feu clic aquí per editar l'estil</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Feu clic aquí per editar estils</a:t>
            </a:r>
          </a:p>
        </p:txBody>
      </p:sp>
      <p:sp>
        <p:nvSpPr>
          <p:cNvPr id="5" name="Date Placeholder 4"/>
          <p:cNvSpPr>
            <a:spLocks noGrp="1"/>
          </p:cNvSpPr>
          <p:nvPr>
            <p:ph type="dt" sz="half" idx="10"/>
          </p:nvPr>
        </p:nvSpPr>
        <p:spPr/>
        <p:txBody>
          <a:bodyPr/>
          <a:lstStyle/>
          <a:p>
            <a:fld id="{7A847CFC-816F-41D0-AAC0-9BF4FEBC753E}" type="datetimeFigureOut">
              <a:rPr lang="es-ES" smtClean="0"/>
              <a:t>31/05/2019</a:t>
            </a:fld>
            <a:endParaRPr lang="es-ES"/>
          </a:p>
        </p:txBody>
      </p:sp>
      <p:sp>
        <p:nvSpPr>
          <p:cNvPr id="6" name="Footer Placeholder 5"/>
          <p:cNvSpPr>
            <a:spLocks noGrp="1"/>
          </p:cNvSpPr>
          <p:nvPr>
            <p:ph type="ftr" sz="quarter" idx="11"/>
          </p:nvPr>
        </p:nvSpPr>
        <p:spPr>
          <a:xfrm>
            <a:off x="533400" y="6172200"/>
            <a:ext cx="5811724" cy="365125"/>
          </a:xfrm>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84819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ca-ES"/>
              <a:t>Feu clic aquí per editar l'estil</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A847CFC-816F-41D0-AAC0-9BF4FEBC753E}" type="datetimeFigureOut">
              <a:rPr lang="es-ES" smtClean="0"/>
              <a:t>31/05/2019</a:t>
            </a:fld>
            <a:endParaRPr lang="es-E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E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32FADFE-3B8F-471C-ABF0-DBC7717ECBBC}" type="slidenum">
              <a:rPr lang="es-ES" smtClean="0"/>
              <a:t>‹Nº›</a:t>
            </a:fld>
            <a:endParaRPr lang="es-ES"/>
          </a:p>
        </p:txBody>
      </p:sp>
    </p:spTree>
    <p:extLst>
      <p:ext uri="{BB962C8B-B14F-4D97-AF65-F5344CB8AC3E}">
        <p14:creationId xmlns:p14="http://schemas.microsoft.com/office/powerpoint/2010/main" val="4002117674"/>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156" y="339"/>
            <a:ext cx="9143999" cy="1037977"/>
          </a:xfrm>
        </p:spPr>
        <p:txBody>
          <a:bodyPr>
            <a:normAutofit/>
          </a:bodyPr>
          <a:lstStyle/>
          <a:p>
            <a:pPr algn="ctr"/>
            <a:r>
              <a:rPr lang="ca-ES" sz="4000" b="1" dirty="0">
                <a:effectLst>
                  <a:outerShdw blurRad="38100" dist="38100" dir="2700000" algn="tl">
                    <a:srgbClr val="000000">
                      <a:alpha val="43137"/>
                    </a:srgbClr>
                  </a:outerShdw>
                </a:effectLst>
              </a:rPr>
              <a:t>Pintura sant Climent de </a:t>
            </a:r>
            <a:r>
              <a:rPr lang="ca-ES" sz="4000" b="1" dirty="0" err="1">
                <a:effectLst>
                  <a:outerShdw blurRad="38100" dist="38100" dir="2700000" algn="tl">
                    <a:srgbClr val="000000">
                      <a:alpha val="43137"/>
                    </a:srgbClr>
                  </a:outerShdw>
                </a:effectLst>
              </a:rPr>
              <a:t>taüll</a:t>
            </a:r>
            <a:endParaRPr lang="es-ES" sz="4000"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07504" y="1052736"/>
            <a:ext cx="8659789" cy="2880320"/>
          </a:xfrm>
        </p:spPr>
        <p:txBody>
          <a:bodyPr>
            <a:noAutofit/>
          </a:bodyPr>
          <a:lstStyle/>
          <a:p>
            <a:pPr marL="342900" indent="-342900" algn="just">
              <a:buFont typeface="Wingdings" panose="05000000000000000000" pitchFamily="2" charset="2"/>
              <a:buChar char="Ø"/>
            </a:pPr>
            <a:r>
              <a:rPr lang="es-ES" b="1" dirty="0">
                <a:solidFill>
                  <a:schemeClr val="tx1">
                    <a:lumMod val="95000"/>
                  </a:schemeClr>
                </a:solidFill>
                <a:effectLst>
                  <a:outerShdw blurRad="38100" dist="38100" dir="2700000" algn="tl">
                    <a:srgbClr val="000000">
                      <a:alpha val="43137"/>
                    </a:srgbClr>
                  </a:outerShdw>
                </a:effectLst>
              </a:rPr>
              <a:t>Es una pintura románica de la decoración de la iglesia de Sant Climent de </a:t>
            </a:r>
            <a:r>
              <a:rPr lang="es-ES" b="1" dirty="0" err="1">
                <a:solidFill>
                  <a:schemeClr val="tx1">
                    <a:lumMod val="95000"/>
                  </a:schemeClr>
                </a:solidFill>
                <a:effectLst>
                  <a:outerShdw blurRad="38100" dist="38100" dir="2700000" algn="tl">
                    <a:srgbClr val="000000">
                      <a:alpha val="43137"/>
                    </a:srgbClr>
                  </a:outerShdw>
                </a:effectLst>
              </a:rPr>
              <a:t>Taüll</a:t>
            </a:r>
            <a:r>
              <a:rPr lang="es-ES" b="1" dirty="0">
                <a:solidFill>
                  <a:schemeClr val="tx1">
                    <a:lumMod val="95000"/>
                  </a:schemeClr>
                </a:solidFill>
                <a:effectLst>
                  <a:outerShdw blurRad="38100" dist="38100" dir="2700000" algn="tl">
                    <a:srgbClr val="000000">
                      <a:alpha val="43137"/>
                    </a:srgbClr>
                  </a:outerShdw>
                </a:effectLst>
              </a:rPr>
              <a:t> en la Vall del Boí, donde se reflejan diferentes versiones de la biblia.</a:t>
            </a:r>
          </a:p>
          <a:p>
            <a:pPr marL="342900" indent="-342900" algn="just">
              <a:buFont typeface="Wingdings" panose="05000000000000000000" pitchFamily="2" charset="2"/>
              <a:buChar char="Ø"/>
            </a:pPr>
            <a:r>
              <a:rPr lang="es-ES" b="1" dirty="0">
                <a:solidFill>
                  <a:schemeClr val="tx1">
                    <a:lumMod val="95000"/>
                  </a:schemeClr>
                </a:solidFill>
                <a:effectLst>
                  <a:outerShdw blurRad="38100" dist="38100" dir="2700000" algn="tl">
                    <a:srgbClr val="000000">
                      <a:alpha val="43137"/>
                    </a:srgbClr>
                  </a:outerShdw>
                </a:effectLst>
              </a:rPr>
              <a:t>Actualmente se expone en el Museo Nacional de Arte de Cataluña </a:t>
            </a:r>
            <a:r>
              <a:rPr lang="ca-ES" b="1" dirty="0">
                <a:solidFill>
                  <a:schemeClr val="tx1">
                    <a:lumMod val="95000"/>
                  </a:schemeClr>
                </a:solidFill>
                <a:effectLst>
                  <a:outerShdw blurRad="38100" dist="38100" dir="2700000" algn="tl">
                    <a:srgbClr val="000000">
                      <a:alpha val="43137"/>
                    </a:srgbClr>
                  </a:outerShdw>
                </a:effectLst>
              </a:rPr>
              <a:t> que se </a:t>
            </a:r>
            <a:r>
              <a:rPr lang="ca-ES" b="1" dirty="0" err="1">
                <a:solidFill>
                  <a:schemeClr val="tx1">
                    <a:lumMod val="95000"/>
                  </a:schemeClr>
                </a:solidFill>
                <a:effectLst>
                  <a:outerShdw blurRad="38100" dist="38100" dir="2700000" algn="tl">
                    <a:srgbClr val="000000">
                      <a:alpha val="43137"/>
                    </a:srgbClr>
                  </a:outerShdw>
                </a:effectLst>
              </a:rPr>
              <a:t>encuentra</a:t>
            </a:r>
            <a:r>
              <a:rPr lang="ca-ES" b="1" dirty="0">
                <a:solidFill>
                  <a:schemeClr val="tx1">
                    <a:lumMod val="95000"/>
                  </a:schemeClr>
                </a:solidFill>
                <a:effectLst>
                  <a:outerShdw blurRad="38100" dist="38100" dir="2700000" algn="tl">
                    <a:srgbClr val="000000">
                      <a:alpha val="43137"/>
                    </a:srgbClr>
                  </a:outerShdw>
                </a:effectLst>
              </a:rPr>
              <a:t> en Barcelona, </a:t>
            </a:r>
            <a:r>
              <a:rPr lang="ca-ES" b="1" dirty="0" err="1">
                <a:solidFill>
                  <a:schemeClr val="tx1">
                    <a:lumMod val="95000"/>
                  </a:schemeClr>
                </a:solidFill>
                <a:effectLst>
                  <a:outerShdw blurRad="38100" dist="38100" dir="2700000" algn="tl">
                    <a:srgbClr val="000000">
                      <a:alpha val="43137"/>
                    </a:srgbClr>
                  </a:outerShdw>
                </a:effectLst>
              </a:rPr>
              <a:t>ubicado</a:t>
            </a:r>
            <a:r>
              <a:rPr lang="ca-ES" b="1" dirty="0">
                <a:solidFill>
                  <a:schemeClr val="tx1">
                    <a:lumMod val="95000"/>
                  </a:schemeClr>
                </a:solidFill>
                <a:effectLst>
                  <a:outerShdw blurRad="38100" dist="38100" dir="2700000" algn="tl">
                    <a:srgbClr val="000000">
                      <a:alpha val="43137"/>
                    </a:srgbClr>
                  </a:outerShdw>
                </a:effectLst>
              </a:rPr>
              <a:t> en  el </a:t>
            </a:r>
            <a:r>
              <a:rPr lang="ca-ES" b="1" dirty="0" err="1">
                <a:solidFill>
                  <a:schemeClr val="tx1">
                    <a:lumMod val="95000"/>
                  </a:schemeClr>
                </a:solidFill>
                <a:effectLst>
                  <a:outerShdw blurRad="38100" dist="38100" dir="2700000" algn="tl">
                    <a:srgbClr val="000000">
                      <a:alpha val="43137"/>
                    </a:srgbClr>
                  </a:outerShdw>
                </a:effectLst>
              </a:rPr>
              <a:t>parque</a:t>
            </a:r>
            <a:r>
              <a:rPr lang="ca-ES" b="1" dirty="0">
                <a:solidFill>
                  <a:schemeClr val="tx1">
                    <a:lumMod val="95000"/>
                  </a:schemeClr>
                </a:solidFill>
                <a:effectLst>
                  <a:outerShdw blurRad="38100" dist="38100" dir="2700000" algn="tl">
                    <a:srgbClr val="000000">
                      <a:alpha val="43137"/>
                    </a:srgbClr>
                  </a:outerShdw>
                </a:effectLst>
              </a:rPr>
              <a:t> de Montjuïc.</a:t>
            </a:r>
          </a:p>
          <a:p>
            <a:pPr marL="342900" indent="-342900" algn="just">
              <a:buFont typeface="Wingdings" panose="05000000000000000000" pitchFamily="2" charset="2"/>
              <a:buChar char="Ø"/>
            </a:pPr>
            <a:r>
              <a:rPr lang="ca-ES" b="1" dirty="0">
                <a:solidFill>
                  <a:schemeClr val="tx1">
                    <a:lumMod val="95000"/>
                  </a:schemeClr>
                </a:solidFill>
                <a:effectLst>
                  <a:outerShdw blurRad="38100" dist="38100" dir="2700000" algn="tl">
                    <a:srgbClr val="000000">
                      <a:alpha val="43137"/>
                    </a:srgbClr>
                  </a:outerShdw>
                </a:effectLst>
              </a:rPr>
              <a:t>Es del </a:t>
            </a:r>
            <a:r>
              <a:rPr lang="ca-ES" b="1" dirty="0" err="1">
                <a:solidFill>
                  <a:schemeClr val="tx1">
                    <a:lumMod val="95000"/>
                  </a:schemeClr>
                </a:solidFill>
                <a:effectLst>
                  <a:outerShdw blurRad="38100" dist="38100" dir="2700000" algn="tl">
                    <a:srgbClr val="000000">
                      <a:alpha val="43137"/>
                    </a:srgbClr>
                  </a:outerShdw>
                </a:effectLst>
              </a:rPr>
              <a:t>año</a:t>
            </a:r>
            <a:r>
              <a:rPr lang="ca-ES" b="1" dirty="0">
                <a:solidFill>
                  <a:schemeClr val="tx1">
                    <a:lumMod val="95000"/>
                  </a:schemeClr>
                </a:solidFill>
                <a:effectLst>
                  <a:outerShdw blurRad="38100" dist="38100" dir="2700000" algn="tl">
                    <a:srgbClr val="000000">
                      <a:alpha val="43137"/>
                    </a:srgbClr>
                  </a:outerShdw>
                </a:effectLst>
              </a:rPr>
              <a:t> 1.123.</a:t>
            </a:r>
          </a:p>
        </p:txBody>
      </p:sp>
      <p:pic>
        <p:nvPicPr>
          <p:cNvPr id="7" name="Imagen 6">
            <a:extLst>
              <a:ext uri="{FF2B5EF4-FFF2-40B4-BE49-F238E27FC236}">
                <a16:creationId xmlns:a16="http://schemas.microsoft.com/office/drawing/2014/main" id="{7255B788-AFA0-4263-A8A6-07946458A1B9}"/>
              </a:ext>
            </a:extLst>
          </p:cNvPr>
          <p:cNvPicPr>
            <a:picLocks noChangeAspect="1"/>
          </p:cNvPicPr>
          <p:nvPr/>
        </p:nvPicPr>
        <p:blipFill>
          <a:blip r:embed="rId2"/>
          <a:stretch>
            <a:fillRect/>
          </a:stretch>
        </p:blipFill>
        <p:spPr>
          <a:xfrm>
            <a:off x="2555775" y="3478656"/>
            <a:ext cx="6614215" cy="3460485"/>
          </a:xfrm>
          <a:prstGeom prst="rect">
            <a:avLst/>
          </a:prstGeom>
        </p:spPr>
      </p:pic>
      <p:sp>
        <p:nvSpPr>
          <p:cNvPr id="9" name="Flecha: hacia abajo 8">
            <a:extLst>
              <a:ext uri="{FF2B5EF4-FFF2-40B4-BE49-F238E27FC236}">
                <a16:creationId xmlns:a16="http://schemas.microsoft.com/office/drawing/2014/main" id="{74CFF903-6C91-46BF-9139-8075A7C36F99}"/>
              </a:ext>
            </a:extLst>
          </p:cNvPr>
          <p:cNvSpPr/>
          <p:nvPr/>
        </p:nvSpPr>
        <p:spPr>
          <a:xfrm>
            <a:off x="6577703" y="4293096"/>
            <a:ext cx="613363" cy="7113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spTree>
    <p:extLst>
      <p:ext uri="{BB962C8B-B14F-4D97-AF65-F5344CB8AC3E}">
        <p14:creationId xmlns:p14="http://schemas.microsoft.com/office/powerpoint/2010/main" val="1472449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
          </p:nvPr>
        </p:nvSpPr>
        <p:spPr>
          <a:xfrm>
            <a:off x="118230" y="1700808"/>
            <a:ext cx="9024409" cy="4824536"/>
          </a:xfrm>
        </p:spPr>
        <p:txBody>
          <a:bodyPr>
            <a:normAutofit/>
          </a:bodyPr>
          <a:lstStyle/>
          <a:p>
            <a:pPr algn="just">
              <a:buFont typeface="Wingdings" panose="05000000000000000000" pitchFamily="2" charset="2"/>
              <a:buChar char="Ø"/>
            </a:pPr>
            <a:r>
              <a:rPr lang="ca-ES" sz="2400" b="1" dirty="0">
                <a:solidFill>
                  <a:schemeClr val="tx1"/>
                </a:solidFill>
                <a:effectLst>
                  <a:outerShdw blurRad="38100" dist="38100" dir="2700000" algn="tl">
                    <a:srgbClr val="000000">
                      <a:alpha val="43137"/>
                    </a:srgbClr>
                  </a:outerShdw>
                </a:effectLst>
              </a:rPr>
              <a:t>La pintura </a:t>
            </a:r>
            <a:r>
              <a:rPr lang="ca-ES" sz="2400" b="1" dirty="0" err="1">
                <a:solidFill>
                  <a:schemeClr val="tx1"/>
                </a:solidFill>
                <a:effectLst>
                  <a:outerShdw blurRad="38100" dist="38100" dir="2700000" algn="tl">
                    <a:srgbClr val="000000">
                      <a:alpha val="43137"/>
                    </a:srgbClr>
                  </a:outerShdw>
                </a:effectLst>
              </a:rPr>
              <a:t>está</a:t>
            </a:r>
            <a:r>
              <a:rPr lang="ca-ES" sz="2400" b="1" dirty="0">
                <a:solidFill>
                  <a:schemeClr val="tx1"/>
                </a:solidFill>
                <a:effectLst>
                  <a:outerShdw blurRad="38100" dist="38100" dir="2700000" algn="tl">
                    <a:srgbClr val="000000">
                      <a:alpha val="43137"/>
                    </a:srgbClr>
                  </a:outerShdw>
                </a:effectLst>
              </a:rPr>
              <a:t> </a:t>
            </a:r>
            <a:r>
              <a:rPr lang="ca-ES" sz="2400" b="1" dirty="0" err="1">
                <a:solidFill>
                  <a:schemeClr val="tx1"/>
                </a:solidFill>
                <a:effectLst>
                  <a:outerShdw blurRad="38100" dist="38100" dir="2700000" algn="tl">
                    <a:srgbClr val="000000">
                      <a:alpha val="43137"/>
                    </a:srgbClr>
                  </a:outerShdw>
                </a:effectLst>
              </a:rPr>
              <a:t>muy</a:t>
            </a:r>
            <a:r>
              <a:rPr lang="ca-ES" sz="2400" b="1" dirty="0">
                <a:solidFill>
                  <a:schemeClr val="tx1"/>
                </a:solidFill>
                <a:effectLst>
                  <a:outerShdw blurRad="38100" dist="38100" dir="2700000" algn="tl">
                    <a:srgbClr val="000000">
                      <a:alpha val="43137"/>
                    </a:srgbClr>
                  </a:outerShdw>
                </a:effectLst>
              </a:rPr>
              <a:t> </a:t>
            </a:r>
            <a:r>
              <a:rPr lang="ca-ES" sz="2400" b="1" dirty="0" err="1">
                <a:solidFill>
                  <a:schemeClr val="tx1"/>
                </a:solidFill>
                <a:effectLst>
                  <a:outerShdw blurRad="38100" dist="38100" dir="2700000" algn="tl">
                    <a:srgbClr val="000000">
                      <a:alpha val="43137"/>
                    </a:srgbClr>
                  </a:outerShdw>
                </a:effectLst>
              </a:rPr>
              <a:t>bien</a:t>
            </a:r>
            <a:r>
              <a:rPr lang="ca-ES" sz="2400" b="1" dirty="0">
                <a:solidFill>
                  <a:schemeClr val="tx1"/>
                </a:solidFill>
                <a:effectLst>
                  <a:outerShdw blurRad="38100" dist="38100" dir="2700000" algn="tl">
                    <a:srgbClr val="000000">
                      <a:alpha val="43137"/>
                    </a:srgbClr>
                  </a:outerShdw>
                </a:effectLst>
              </a:rPr>
              <a:t> conservada en el Museu d’art de Catalunya. </a:t>
            </a:r>
            <a:r>
              <a:rPr lang="ca-ES" sz="2400" b="1" dirty="0" err="1">
                <a:solidFill>
                  <a:schemeClr val="tx1"/>
                </a:solidFill>
                <a:effectLst>
                  <a:outerShdw blurRad="38100" dist="38100" dir="2700000" algn="tl">
                    <a:srgbClr val="000000">
                      <a:alpha val="43137"/>
                    </a:srgbClr>
                  </a:outerShdw>
                </a:effectLst>
              </a:rPr>
              <a:t>Ahora</a:t>
            </a:r>
            <a:r>
              <a:rPr lang="ca-ES" sz="2400" b="1" dirty="0">
                <a:solidFill>
                  <a:schemeClr val="tx1"/>
                </a:solidFill>
                <a:effectLst>
                  <a:outerShdw blurRad="38100" dist="38100" dir="2700000" algn="tl">
                    <a:srgbClr val="000000">
                      <a:alpha val="43137"/>
                    </a:srgbClr>
                  </a:outerShdw>
                </a:effectLst>
              </a:rPr>
              <a:t> solo la </a:t>
            </a:r>
            <a:r>
              <a:rPr lang="ca-ES" sz="2400" b="1" dirty="0" err="1">
                <a:solidFill>
                  <a:schemeClr val="tx1"/>
                </a:solidFill>
                <a:effectLst>
                  <a:outerShdw blurRad="38100" dist="38100" dir="2700000" algn="tl">
                    <a:srgbClr val="000000">
                      <a:alpha val="43137"/>
                    </a:srgbClr>
                  </a:outerShdw>
                </a:effectLst>
              </a:rPr>
              <a:t>gente</a:t>
            </a:r>
            <a:r>
              <a:rPr lang="ca-ES" sz="2400" b="1" dirty="0">
                <a:solidFill>
                  <a:schemeClr val="tx1"/>
                </a:solidFill>
                <a:effectLst>
                  <a:outerShdw blurRad="38100" dist="38100" dir="2700000" algn="tl">
                    <a:srgbClr val="000000">
                      <a:alpha val="43137"/>
                    </a:srgbClr>
                  </a:outerShdw>
                </a:effectLst>
              </a:rPr>
              <a:t> </a:t>
            </a:r>
            <a:r>
              <a:rPr lang="ca-ES" sz="2400" b="1" dirty="0" err="1">
                <a:solidFill>
                  <a:schemeClr val="tx1"/>
                </a:solidFill>
                <a:effectLst>
                  <a:outerShdw blurRad="38100" dist="38100" dir="2700000" algn="tl">
                    <a:srgbClr val="000000">
                      <a:alpha val="43137"/>
                    </a:srgbClr>
                  </a:outerShdw>
                </a:effectLst>
              </a:rPr>
              <a:t>viene</a:t>
            </a:r>
            <a:r>
              <a:rPr lang="ca-ES" sz="2400" b="1" dirty="0">
                <a:solidFill>
                  <a:schemeClr val="tx1"/>
                </a:solidFill>
                <a:effectLst>
                  <a:outerShdw blurRad="38100" dist="38100" dir="2700000" algn="tl">
                    <a:srgbClr val="000000">
                      <a:alpha val="43137"/>
                    </a:srgbClr>
                  </a:outerShdw>
                </a:effectLst>
              </a:rPr>
              <a:t> a visitar </a:t>
            </a:r>
            <a:r>
              <a:rPr lang="ca-ES" sz="2400" b="1" dirty="0" err="1">
                <a:solidFill>
                  <a:schemeClr val="tx1"/>
                </a:solidFill>
                <a:effectLst>
                  <a:outerShdw blurRad="38100" dist="38100" dir="2700000" algn="tl">
                    <a:srgbClr val="000000">
                      <a:alpha val="43137"/>
                    </a:srgbClr>
                  </a:outerShdw>
                </a:effectLst>
              </a:rPr>
              <a:t>pinturas</a:t>
            </a:r>
            <a:r>
              <a:rPr lang="ca-ES" sz="2400" b="1" dirty="0">
                <a:solidFill>
                  <a:schemeClr val="tx1"/>
                </a:solidFill>
                <a:effectLst>
                  <a:outerShdw blurRad="38100" dist="38100" dir="2700000" algn="tl">
                    <a:srgbClr val="000000">
                      <a:alpha val="43137"/>
                    </a:srgbClr>
                  </a:outerShdw>
                </a:effectLst>
              </a:rPr>
              <a:t> como esta. </a:t>
            </a:r>
          </a:p>
          <a:p>
            <a:pPr algn="just">
              <a:buFont typeface="Wingdings" panose="05000000000000000000" pitchFamily="2" charset="2"/>
              <a:buChar char="Ø"/>
            </a:pPr>
            <a:r>
              <a:rPr lang="ca-ES" sz="2400" b="1" dirty="0">
                <a:solidFill>
                  <a:schemeClr val="tx1"/>
                </a:solidFill>
                <a:effectLst>
                  <a:outerShdw blurRad="38100" dist="38100" dir="2700000" algn="tl">
                    <a:srgbClr val="000000">
                      <a:alpha val="43137"/>
                    </a:srgbClr>
                  </a:outerShdw>
                </a:effectLst>
              </a:rPr>
              <a:t>Al autor de esta pintura lo </a:t>
            </a:r>
            <a:r>
              <a:rPr lang="ca-ES" sz="2400" b="1" dirty="0" err="1">
                <a:solidFill>
                  <a:schemeClr val="tx1"/>
                </a:solidFill>
                <a:effectLst>
                  <a:outerShdw blurRad="38100" dist="38100" dir="2700000" algn="tl">
                    <a:srgbClr val="000000">
                      <a:alpha val="43137"/>
                    </a:srgbClr>
                  </a:outerShdw>
                </a:effectLst>
              </a:rPr>
              <a:t>llamaban</a:t>
            </a:r>
            <a:r>
              <a:rPr lang="ca-ES" sz="2400" b="1" dirty="0">
                <a:solidFill>
                  <a:schemeClr val="tx1"/>
                </a:solidFill>
                <a:effectLst>
                  <a:outerShdw blurRad="38100" dist="38100" dir="2700000" algn="tl">
                    <a:srgbClr val="000000">
                      <a:alpha val="43137"/>
                    </a:srgbClr>
                  </a:outerShdw>
                </a:effectLst>
              </a:rPr>
              <a:t> el </a:t>
            </a:r>
            <a:r>
              <a:rPr lang="ca-ES" sz="2400" b="1" dirty="0" err="1">
                <a:solidFill>
                  <a:schemeClr val="tx1"/>
                </a:solidFill>
                <a:effectLst>
                  <a:outerShdw blurRad="38100" dist="38100" dir="2700000" algn="tl">
                    <a:srgbClr val="000000">
                      <a:alpha val="43137"/>
                    </a:srgbClr>
                  </a:outerShdw>
                </a:effectLst>
              </a:rPr>
              <a:t>maestro</a:t>
            </a:r>
            <a:r>
              <a:rPr lang="ca-ES" sz="2400" b="1" dirty="0">
                <a:solidFill>
                  <a:schemeClr val="tx1"/>
                </a:solidFill>
                <a:effectLst>
                  <a:outerShdw blurRad="38100" dist="38100" dir="2700000" algn="tl">
                    <a:srgbClr val="000000">
                      <a:alpha val="43137"/>
                    </a:srgbClr>
                  </a:outerShdw>
                </a:effectLst>
              </a:rPr>
              <a:t> Taüll, </a:t>
            </a:r>
            <a:r>
              <a:rPr lang="ca-ES" sz="2400" b="1" dirty="0" err="1">
                <a:solidFill>
                  <a:schemeClr val="tx1"/>
                </a:solidFill>
                <a:effectLst>
                  <a:outerShdw blurRad="38100" dist="38100" dir="2700000" algn="tl">
                    <a:srgbClr val="000000">
                      <a:alpha val="43137"/>
                    </a:srgbClr>
                  </a:outerShdw>
                </a:effectLst>
              </a:rPr>
              <a:t>porque</a:t>
            </a:r>
            <a:r>
              <a:rPr lang="ca-ES" sz="2400" b="1" dirty="0">
                <a:solidFill>
                  <a:schemeClr val="tx1"/>
                </a:solidFill>
                <a:effectLst>
                  <a:outerShdw blurRad="38100" dist="38100" dir="2700000" algn="tl">
                    <a:srgbClr val="000000">
                      <a:alpha val="43137"/>
                    </a:srgbClr>
                  </a:outerShdw>
                </a:effectLst>
              </a:rPr>
              <a:t> estava </a:t>
            </a:r>
            <a:r>
              <a:rPr lang="ca-ES" sz="2400" b="1" dirty="0" err="1">
                <a:solidFill>
                  <a:schemeClr val="tx1"/>
                </a:solidFill>
                <a:effectLst>
                  <a:outerShdw blurRad="38100" dist="38100" dir="2700000" algn="tl">
                    <a:srgbClr val="000000">
                      <a:alpha val="43137"/>
                    </a:srgbClr>
                  </a:outerShdw>
                </a:effectLst>
              </a:rPr>
              <a:t>considerado</a:t>
            </a:r>
            <a:r>
              <a:rPr lang="ca-ES" sz="2400" b="1" dirty="0">
                <a:solidFill>
                  <a:schemeClr val="tx1"/>
                </a:solidFill>
                <a:effectLst>
                  <a:outerShdw blurRad="38100" dist="38100" dir="2700000" algn="tl">
                    <a:srgbClr val="000000">
                      <a:alpha val="43137"/>
                    </a:srgbClr>
                  </a:outerShdw>
                </a:effectLst>
              </a:rPr>
              <a:t> como </a:t>
            </a:r>
            <a:r>
              <a:rPr lang="ca-ES" sz="2400" b="1" dirty="0" err="1">
                <a:solidFill>
                  <a:schemeClr val="tx1"/>
                </a:solidFill>
                <a:effectLst>
                  <a:outerShdw blurRad="38100" dist="38100" dir="2700000" algn="tl">
                    <a:srgbClr val="000000">
                      <a:alpha val="43137"/>
                    </a:srgbClr>
                  </a:outerShdw>
                </a:effectLst>
              </a:rPr>
              <a:t>uno</a:t>
            </a:r>
            <a:r>
              <a:rPr lang="ca-ES" sz="2400" b="1" dirty="0">
                <a:solidFill>
                  <a:schemeClr val="tx1"/>
                </a:solidFill>
                <a:effectLst>
                  <a:outerShdw blurRad="38100" dist="38100" dir="2700000" algn="tl">
                    <a:srgbClr val="000000">
                      <a:alpha val="43137"/>
                    </a:srgbClr>
                  </a:outerShdw>
                </a:effectLst>
              </a:rPr>
              <a:t> de los  </a:t>
            </a:r>
            <a:r>
              <a:rPr lang="ca-ES" sz="2400" b="1" dirty="0" err="1">
                <a:solidFill>
                  <a:schemeClr val="tx1"/>
                </a:solidFill>
                <a:effectLst>
                  <a:outerShdw blurRad="38100" dist="38100" dir="2700000" algn="tl">
                    <a:srgbClr val="000000">
                      <a:alpha val="43137"/>
                    </a:srgbClr>
                  </a:outerShdw>
                </a:effectLst>
              </a:rPr>
              <a:t>mejores</a:t>
            </a:r>
            <a:r>
              <a:rPr lang="ca-ES" sz="2400" b="1" dirty="0">
                <a:solidFill>
                  <a:schemeClr val="tx1"/>
                </a:solidFill>
                <a:effectLst>
                  <a:outerShdw blurRad="38100" dist="38100" dir="2700000" algn="tl">
                    <a:srgbClr val="000000">
                      <a:alpha val="43137"/>
                    </a:srgbClr>
                  </a:outerShdw>
                </a:effectLst>
              </a:rPr>
              <a:t> pintores del mural del </a:t>
            </a:r>
            <a:r>
              <a:rPr lang="ca-ES" sz="2400" b="1" dirty="0" err="1">
                <a:solidFill>
                  <a:schemeClr val="tx1"/>
                </a:solidFill>
                <a:effectLst>
                  <a:outerShdw blurRad="38100" dist="38100" dir="2700000" algn="tl">
                    <a:srgbClr val="000000">
                      <a:alpha val="43137"/>
                    </a:srgbClr>
                  </a:outerShdw>
                </a:effectLst>
              </a:rPr>
              <a:t>siglo</a:t>
            </a:r>
            <a:r>
              <a:rPr lang="ca-ES" sz="2400" b="1" dirty="0">
                <a:solidFill>
                  <a:schemeClr val="tx1"/>
                </a:solidFill>
                <a:effectLst>
                  <a:outerShdw blurRad="38100" dist="38100" dir="2700000" algn="tl">
                    <a:srgbClr val="000000">
                      <a:alpha val="43137"/>
                    </a:srgbClr>
                  </a:outerShdw>
                </a:effectLst>
              </a:rPr>
              <a:t> XII de Catalunya. Esta pintura </a:t>
            </a:r>
            <a:r>
              <a:rPr lang="ca-ES" sz="2400" b="1" dirty="0" err="1">
                <a:solidFill>
                  <a:schemeClr val="tx1"/>
                </a:solidFill>
                <a:effectLst>
                  <a:outerShdw blurRad="38100" dist="38100" dir="2700000" algn="tl">
                    <a:srgbClr val="000000">
                      <a:alpha val="43137"/>
                    </a:srgbClr>
                  </a:outerShdw>
                </a:effectLst>
              </a:rPr>
              <a:t>está</a:t>
            </a:r>
            <a:r>
              <a:rPr lang="ca-ES" sz="2400" b="1" dirty="0">
                <a:solidFill>
                  <a:schemeClr val="tx1"/>
                </a:solidFill>
                <a:effectLst>
                  <a:outerShdw blurRad="38100" dist="38100" dir="2700000" algn="tl">
                    <a:srgbClr val="000000">
                      <a:alpha val="43137"/>
                    </a:srgbClr>
                  </a:outerShdw>
                </a:effectLst>
              </a:rPr>
              <a:t> considerada </a:t>
            </a:r>
            <a:r>
              <a:rPr lang="ca-ES" sz="2400" b="1" dirty="0" err="1">
                <a:solidFill>
                  <a:schemeClr val="tx1"/>
                </a:solidFill>
                <a:effectLst>
                  <a:outerShdw blurRad="38100" dist="38100" dir="2700000" algn="tl">
                    <a:srgbClr val="000000">
                      <a:alpha val="43137"/>
                    </a:srgbClr>
                  </a:outerShdw>
                </a:effectLst>
              </a:rPr>
              <a:t>uno</a:t>
            </a:r>
            <a:r>
              <a:rPr lang="ca-ES" sz="2400" b="1" dirty="0">
                <a:solidFill>
                  <a:schemeClr val="tx1"/>
                </a:solidFill>
                <a:effectLst>
                  <a:outerShdw blurRad="38100" dist="38100" dir="2700000" algn="tl">
                    <a:srgbClr val="000000">
                      <a:alpha val="43137"/>
                    </a:srgbClr>
                  </a:outerShdw>
                </a:effectLst>
              </a:rPr>
              <a:t> de los </a:t>
            </a:r>
            <a:r>
              <a:rPr lang="ca-ES" sz="2400" b="1" dirty="0" err="1">
                <a:solidFill>
                  <a:schemeClr val="tx1"/>
                </a:solidFill>
                <a:effectLst>
                  <a:outerShdw blurRad="38100" dist="38100" dir="2700000" algn="tl">
                    <a:srgbClr val="000000">
                      <a:alpha val="43137"/>
                    </a:srgbClr>
                  </a:outerShdw>
                </a:effectLst>
              </a:rPr>
              <a:t>ejemplos</a:t>
            </a:r>
            <a:r>
              <a:rPr lang="ca-ES" sz="2400" b="1" dirty="0">
                <a:solidFill>
                  <a:schemeClr val="tx1"/>
                </a:solidFill>
                <a:effectLst>
                  <a:outerShdw blurRad="38100" dist="38100" dir="2700000" algn="tl">
                    <a:srgbClr val="000000">
                      <a:alpha val="43137"/>
                    </a:srgbClr>
                  </a:outerShdw>
                </a:effectLst>
              </a:rPr>
              <a:t> </a:t>
            </a:r>
            <a:r>
              <a:rPr lang="ca-ES" sz="2400" b="1" dirty="0" err="1">
                <a:solidFill>
                  <a:schemeClr val="tx1"/>
                </a:solidFill>
                <a:effectLst>
                  <a:outerShdw blurRad="38100" dist="38100" dir="2700000" algn="tl">
                    <a:srgbClr val="000000">
                      <a:alpha val="43137"/>
                    </a:srgbClr>
                  </a:outerShdw>
                </a:effectLst>
              </a:rPr>
              <a:t>más</a:t>
            </a:r>
            <a:r>
              <a:rPr lang="ca-ES" sz="2400" b="1" dirty="0">
                <a:solidFill>
                  <a:schemeClr val="tx1"/>
                </a:solidFill>
                <a:effectLst>
                  <a:outerShdw blurRad="38100" dist="38100" dir="2700000" algn="tl">
                    <a:srgbClr val="000000">
                      <a:alpha val="43137"/>
                    </a:srgbClr>
                  </a:outerShdw>
                </a:effectLst>
              </a:rPr>
              <a:t> puros de </a:t>
            </a:r>
            <a:r>
              <a:rPr lang="ca-ES" sz="2400" b="1" dirty="0" err="1">
                <a:solidFill>
                  <a:schemeClr val="tx1"/>
                </a:solidFill>
                <a:effectLst>
                  <a:outerShdw blurRad="38100" dist="38100" dir="2700000" algn="tl">
                    <a:srgbClr val="000000">
                      <a:alpha val="43137"/>
                    </a:srgbClr>
                  </a:outerShdw>
                </a:effectLst>
              </a:rPr>
              <a:t>arte</a:t>
            </a:r>
            <a:r>
              <a:rPr lang="ca-ES" sz="2400" b="1" dirty="0">
                <a:solidFill>
                  <a:schemeClr val="tx1"/>
                </a:solidFill>
                <a:effectLst>
                  <a:outerShdw blurRad="38100" dist="38100" dir="2700000" algn="tl">
                    <a:srgbClr val="000000">
                      <a:alpha val="43137"/>
                    </a:srgbClr>
                  </a:outerShdw>
                </a:effectLst>
              </a:rPr>
              <a:t> </a:t>
            </a:r>
            <a:r>
              <a:rPr lang="ca-ES" sz="2400" b="1" dirty="0" err="1">
                <a:solidFill>
                  <a:schemeClr val="tx1"/>
                </a:solidFill>
                <a:effectLst>
                  <a:outerShdw blurRad="38100" dist="38100" dir="2700000" algn="tl">
                    <a:srgbClr val="000000">
                      <a:alpha val="43137"/>
                    </a:srgbClr>
                  </a:outerShdw>
                </a:effectLst>
              </a:rPr>
              <a:t>románico</a:t>
            </a:r>
            <a:r>
              <a:rPr lang="ca-ES" sz="2400" b="1" dirty="0">
                <a:solidFill>
                  <a:schemeClr val="tx1"/>
                </a:solidFill>
                <a:effectLst>
                  <a:outerShdw blurRad="38100" dist="38100" dir="2700000" algn="tl">
                    <a:srgbClr val="000000">
                      <a:alpha val="43137"/>
                    </a:srgbClr>
                  </a:outerShdw>
                </a:effectLst>
              </a:rPr>
              <a:t> </a:t>
            </a:r>
            <a:r>
              <a:rPr lang="ca-ES" sz="2400" b="1" dirty="0" err="1">
                <a:solidFill>
                  <a:schemeClr val="tx1"/>
                </a:solidFill>
                <a:effectLst>
                  <a:outerShdw blurRad="38100" dist="38100" dir="2700000" algn="tl">
                    <a:srgbClr val="000000">
                      <a:alpha val="43137"/>
                    </a:srgbClr>
                  </a:outerShdw>
                </a:effectLst>
              </a:rPr>
              <a:t>europeo</a:t>
            </a:r>
            <a:r>
              <a:rPr lang="ca-ES" sz="2400" b="1" dirty="0">
                <a:solidFill>
                  <a:schemeClr val="tx1"/>
                </a:solidFill>
                <a:effectLst>
                  <a:outerShdw blurRad="38100" dist="38100" dir="2700000" algn="tl">
                    <a:srgbClr val="000000">
                      <a:alpha val="43137"/>
                    </a:srgbClr>
                  </a:outerShdw>
                </a:effectLst>
              </a:rPr>
              <a:t> y es </a:t>
            </a:r>
            <a:r>
              <a:rPr lang="ca-ES" sz="2400" b="1" dirty="0" err="1">
                <a:solidFill>
                  <a:schemeClr val="tx1"/>
                </a:solidFill>
                <a:effectLst>
                  <a:outerShdw blurRad="38100" dist="38100" dir="2700000" algn="tl">
                    <a:srgbClr val="000000">
                      <a:alpha val="43137"/>
                    </a:srgbClr>
                  </a:outerShdw>
                </a:effectLst>
              </a:rPr>
              <a:t>muy</a:t>
            </a:r>
            <a:r>
              <a:rPr lang="ca-ES" sz="2400" b="1" dirty="0">
                <a:solidFill>
                  <a:schemeClr val="tx1"/>
                </a:solidFill>
                <a:effectLst>
                  <a:outerShdw blurRad="38100" dist="38100" dir="2700000" algn="tl">
                    <a:srgbClr val="000000">
                      <a:alpha val="43137"/>
                    </a:srgbClr>
                  </a:outerShdw>
                </a:effectLst>
              </a:rPr>
              <a:t> </a:t>
            </a:r>
            <a:r>
              <a:rPr lang="ca-ES" sz="2400" b="1" dirty="0" err="1">
                <a:solidFill>
                  <a:schemeClr val="tx1"/>
                </a:solidFill>
                <a:effectLst>
                  <a:outerShdw blurRad="38100" dist="38100" dir="2700000" algn="tl">
                    <a:srgbClr val="000000">
                      <a:alpha val="43137"/>
                    </a:srgbClr>
                  </a:outerShdw>
                </a:effectLst>
              </a:rPr>
              <a:t>conocida</a:t>
            </a:r>
            <a:r>
              <a:rPr lang="ca-ES" sz="2400" b="1" dirty="0">
                <a:solidFill>
                  <a:schemeClr val="tx1"/>
                </a:solidFill>
                <a:effectLst>
                  <a:outerShdw blurRad="38100" dist="38100" dir="2700000" algn="tl">
                    <a:srgbClr val="000000">
                      <a:alpha val="43137"/>
                    </a:srgbClr>
                  </a:outerShdw>
                </a:effectLst>
              </a:rPr>
              <a:t>.</a:t>
            </a:r>
          </a:p>
          <a:p>
            <a:pPr algn="just">
              <a:buFont typeface="Wingdings" panose="05000000000000000000" pitchFamily="2" charset="2"/>
              <a:buChar char="Ø"/>
            </a:pPr>
            <a:endParaRPr lang="ca-ES" sz="2400" b="1" dirty="0">
              <a:solidFill>
                <a:schemeClr val="tx1"/>
              </a:solidFill>
              <a:effectLst>
                <a:outerShdw blurRad="38100" dist="38100" dir="2700000" algn="tl">
                  <a:srgbClr val="000000">
                    <a:alpha val="43137"/>
                  </a:srgbClr>
                </a:outerShdw>
              </a:effectLst>
            </a:endParaRPr>
          </a:p>
          <a:p>
            <a:pPr algn="just">
              <a:buFont typeface="Wingdings" panose="05000000000000000000" pitchFamily="2" charset="2"/>
              <a:buChar char="Ø"/>
            </a:pPr>
            <a:endParaRPr lang="ca-ES" sz="2400" b="1" dirty="0">
              <a:solidFill>
                <a:schemeClr val="tx1"/>
              </a:solidFill>
              <a:effectLst>
                <a:outerShdw blurRad="38100" dist="38100" dir="2700000" algn="tl">
                  <a:srgbClr val="000000">
                    <a:alpha val="43137"/>
                  </a:srgbClr>
                </a:outerShdw>
              </a:effectLst>
            </a:endParaRPr>
          </a:p>
          <a:p>
            <a:pPr marL="0" indent="0" algn="just">
              <a:buNone/>
            </a:pPr>
            <a:endParaRPr lang="ca-ES" sz="2400" b="1" dirty="0">
              <a:solidFill>
                <a:schemeClr val="tx1"/>
              </a:solidFill>
              <a:effectLst>
                <a:outerShdw blurRad="38100" dist="38100" dir="2700000" algn="tl">
                  <a:srgbClr val="000000">
                    <a:alpha val="43137"/>
                  </a:srgbClr>
                </a:outerShdw>
              </a:effectLst>
            </a:endParaRPr>
          </a:p>
        </p:txBody>
      </p:sp>
      <p:sp>
        <p:nvSpPr>
          <p:cNvPr id="5" name="QuadreDeText 4"/>
          <p:cNvSpPr txBox="1"/>
          <p:nvPr/>
        </p:nvSpPr>
        <p:spPr>
          <a:xfrm>
            <a:off x="1475656" y="592812"/>
            <a:ext cx="5904656" cy="1107996"/>
          </a:xfrm>
          <a:prstGeom prst="rect">
            <a:avLst/>
          </a:prstGeom>
          <a:noFill/>
        </p:spPr>
        <p:txBody>
          <a:bodyPr wrap="square" rtlCol="0">
            <a:spAutoFit/>
          </a:bodyPr>
          <a:lstStyle/>
          <a:p>
            <a:r>
              <a:rPr lang="ca-ES" sz="6600" b="1" dirty="0" err="1"/>
              <a:t>Curiosidades</a:t>
            </a:r>
            <a:endParaRPr lang="ca-ES" sz="6600" b="1" dirty="0"/>
          </a:p>
        </p:txBody>
      </p:sp>
    </p:spTree>
    <p:extLst>
      <p:ext uri="{BB962C8B-B14F-4D97-AF65-F5344CB8AC3E}">
        <p14:creationId xmlns:p14="http://schemas.microsoft.com/office/powerpoint/2010/main" val="356221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72816"/>
            <a:ext cx="7776864" cy="3312368"/>
          </a:xfrm>
        </p:spPr>
        <p:txBody>
          <a:bodyPr>
            <a:noAutofit/>
          </a:bodyPr>
          <a:lstStyle/>
          <a:p>
            <a:pPr marL="342900" indent="-342900">
              <a:buFont typeface="Wingdings" panose="05000000000000000000" pitchFamily="2" charset="2"/>
              <a:buChar char="Ø"/>
            </a:pPr>
            <a:r>
              <a:rPr lang="es-ES" sz="2000" b="1" cap="none" dirty="0">
                <a:effectLst>
                  <a:outerShdw blurRad="38100" dist="38100" dir="2700000" algn="tl">
                    <a:srgbClr val="000000">
                      <a:alpha val="43137"/>
                    </a:srgbClr>
                  </a:outerShdw>
                </a:effectLst>
              </a:rPr>
              <a:t>La iglesia de Sant Climent de </a:t>
            </a:r>
            <a:r>
              <a:rPr lang="es-ES" sz="2000" b="1" cap="none" dirty="0" err="1">
                <a:effectLst>
                  <a:outerShdw blurRad="38100" dist="38100" dir="2700000" algn="tl">
                    <a:srgbClr val="000000">
                      <a:alpha val="43137"/>
                    </a:srgbClr>
                  </a:outerShdw>
                </a:effectLst>
              </a:rPr>
              <a:t>Taüll</a:t>
            </a:r>
            <a:r>
              <a:rPr lang="es-ES" sz="2000" b="1" cap="none" dirty="0">
                <a:effectLst>
                  <a:outerShdw blurRad="38100" dist="38100" dir="2700000" algn="tl">
                    <a:srgbClr val="000000">
                      <a:alpha val="43137"/>
                    </a:srgbClr>
                  </a:outerShdw>
                </a:effectLst>
              </a:rPr>
              <a:t> </a:t>
            </a:r>
            <a:r>
              <a:rPr lang="es-ES" sz="2000" b="1" cap="none" dirty="0" err="1">
                <a:effectLst>
                  <a:outerShdw blurRad="38100" dist="38100" dir="2700000" algn="tl">
                    <a:srgbClr val="000000">
                      <a:alpha val="43137"/>
                    </a:srgbClr>
                  </a:outerShdw>
                </a:effectLst>
              </a:rPr>
              <a:t>havia</a:t>
            </a:r>
            <a:r>
              <a:rPr lang="es-ES" sz="2000" b="1" cap="none" dirty="0">
                <a:effectLst>
                  <a:outerShdw blurRad="38100" dist="38100" dir="2700000" algn="tl">
                    <a:srgbClr val="000000">
                      <a:alpha val="43137"/>
                    </a:srgbClr>
                  </a:outerShdw>
                </a:effectLst>
              </a:rPr>
              <a:t> sido consagrada por Ramon  Guillem Obispo de Roda en el año 1.123, tal como  prueba la fecha de la pintura  del  mural del </a:t>
            </a:r>
            <a:r>
              <a:rPr lang="es-ES" sz="2000" b="1" cap="none" dirty="0" err="1">
                <a:effectLst>
                  <a:outerShdw blurRad="38100" dist="38100" dir="2700000" algn="tl">
                    <a:srgbClr val="000000">
                      <a:alpha val="43137"/>
                    </a:srgbClr>
                  </a:outerShdw>
                </a:effectLst>
              </a:rPr>
              <a:t>absis</a:t>
            </a:r>
            <a:r>
              <a:rPr lang="es-ES" sz="2000" b="1" cap="none" dirty="0">
                <a:effectLst>
                  <a:outerShdw blurRad="38100" dist="38100" dir="2700000" algn="tl">
                    <a:srgbClr val="000000">
                      <a:alpha val="43137"/>
                    </a:srgbClr>
                  </a:outerShdw>
                </a:effectLst>
              </a:rPr>
              <a:t> central. </a:t>
            </a:r>
            <a:br>
              <a:rPr lang="es-ES" sz="2000" b="1" cap="none" dirty="0">
                <a:effectLst>
                  <a:outerShdw blurRad="38100" dist="38100" dir="2700000" algn="tl">
                    <a:srgbClr val="000000">
                      <a:alpha val="43137"/>
                    </a:srgbClr>
                  </a:outerShdw>
                </a:effectLst>
              </a:rPr>
            </a:br>
            <a:br>
              <a:rPr lang="es-ES" sz="2000" b="1" cap="none" dirty="0">
                <a:effectLst>
                  <a:outerShdw blurRad="38100" dist="38100" dir="2700000" algn="tl">
                    <a:srgbClr val="000000">
                      <a:alpha val="43137"/>
                    </a:srgbClr>
                  </a:outerShdw>
                </a:effectLst>
              </a:rPr>
            </a:br>
            <a:r>
              <a:rPr lang="es-ES" sz="2000" b="1" cap="none" dirty="0">
                <a:effectLst>
                  <a:outerShdw blurRad="38100" dist="38100" dir="2700000" algn="tl">
                    <a:srgbClr val="000000">
                      <a:alpha val="43137"/>
                    </a:srgbClr>
                  </a:outerShdw>
                </a:effectLst>
              </a:rPr>
              <a:t>En el año 1.904 el arquitecto Lluís </a:t>
            </a:r>
            <a:r>
              <a:rPr lang="es-ES" sz="2000" b="1" cap="none" dirty="0" err="1">
                <a:effectLst>
                  <a:outerShdw blurRad="38100" dist="38100" dir="2700000" algn="tl">
                    <a:srgbClr val="000000">
                      <a:alpha val="43137"/>
                    </a:srgbClr>
                  </a:outerShdw>
                </a:effectLst>
              </a:rPr>
              <a:t>Domenech</a:t>
            </a:r>
            <a:r>
              <a:rPr lang="es-ES" sz="2000" b="1" cap="none" dirty="0">
                <a:effectLst>
                  <a:outerShdw blurRad="38100" dist="38100" dir="2700000" algn="tl">
                    <a:srgbClr val="000000">
                      <a:alpha val="43137"/>
                    </a:srgbClr>
                  </a:outerShdw>
                </a:effectLst>
              </a:rPr>
              <a:t> y su fotógrafo  Adolfo Mas , hicieron  un estudio científico de la mayoría de las </a:t>
            </a:r>
            <a:r>
              <a:rPr lang="es-ES" sz="2000" b="1" cap="none" dirty="0" err="1">
                <a:effectLst>
                  <a:outerShdw blurRad="38100" dist="38100" dir="2700000" algn="tl">
                    <a:srgbClr val="000000">
                      <a:alpha val="43137"/>
                    </a:srgbClr>
                  </a:outerShdw>
                </a:effectLst>
              </a:rPr>
              <a:t>isglesias</a:t>
            </a:r>
            <a:r>
              <a:rPr lang="es-ES" sz="2000" b="1" cap="none" dirty="0">
                <a:effectLst>
                  <a:outerShdw blurRad="38100" dist="38100" dir="2700000" algn="tl">
                    <a:srgbClr val="000000">
                      <a:alpha val="43137"/>
                    </a:srgbClr>
                  </a:outerShdw>
                </a:effectLst>
              </a:rPr>
              <a:t> del valle </a:t>
            </a:r>
            <a:r>
              <a:rPr lang="es-ES" sz="2000" b="1" cap="none">
                <a:effectLst>
                  <a:outerShdw blurRad="38100" dist="38100" dir="2700000" algn="tl">
                    <a:srgbClr val="000000">
                      <a:alpha val="43137"/>
                    </a:srgbClr>
                  </a:outerShdw>
                </a:effectLst>
              </a:rPr>
              <a:t>de Boí; </a:t>
            </a:r>
            <a:r>
              <a:rPr lang="es-ES" sz="2000" b="1" cap="none" dirty="0">
                <a:effectLst>
                  <a:outerShdw blurRad="38100" dist="38100" dir="2700000" algn="tl">
                    <a:srgbClr val="000000">
                      <a:alpha val="43137"/>
                    </a:srgbClr>
                  </a:outerShdw>
                </a:effectLst>
              </a:rPr>
              <a:t>gracia a ellos empezó a hacerse famosa la pintura. </a:t>
            </a:r>
          </a:p>
        </p:txBody>
      </p:sp>
      <p:sp>
        <p:nvSpPr>
          <p:cNvPr id="3" name="2 Marcador de contenido"/>
          <p:cNvSpPr>
            <a:spLocks noGrp="1"/>
          </p:cNvSpPr>
          <p:nvPr>
            <p:ph idx="1"/>
          </p:nvPr>
        </p:nvSpPr>
        <p:spPr>
          <a:xfrm>
            <a:off x="755576" y="-243408"/>
            <a:ext cx="6554867" cy="1944216"/>
          </a:xfrm>
        </p:spPr>
        <p:txBody>
          <a:bodyPr>
            <a:normAutofit/>
          </a:bodyPr>
          <a:lstStyle/>
          <a:p>
            <a:pPr algn="ctr"/>
            <a:r>
              <a:rPr lang="ca-ES" sz="6600" b="1" dirty="0">
                <a:solidFill>
                  <a:schemeClr val="tx1"/>
                </a:solidFill>
                <a:effectLst>
                  <a:outerShdw blurRad="38100" dist="38100" dir="2700000" algn="tl">
                    <a:srgbClr val="000000">
                      <a:alpha val="43137"/>
                    </a:srgbClr>
                  </a:outerShdw>
                </a:effectLst>
              </a:rPr>
              <a:t>Historia</a:t>
            </a:r>
            <a:endParaRPr lang="es-ES" sz="6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00380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Sector">
  <a:themeElements>
    <a:clrScheme name="Sector">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373</TotalTime>
  <Words>85</Words>
  <Application>Microsoft Office PowerPoint</Application>
  <PresentationFormat>Presentación en pantalla (4:3)</PresentationFormat>
  <Paragraphs>10</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Century Gothic</vt:lpstr>
      <vt:lpstr>Wingdings</vt:lpstr>
      <vt:lpstr>Wingdings 3</vt:lpstr>
      <vt:lpstr>Sector</vt:lpstr>
      <vt:lpstr>Pintura sant Climent de taüll</vt:lpstr>
      <vt:lpstr>Presentación de PowerPoint</vt:lpstr>
      <vt:lpstr>La iglesia de Sant Climent de Taüll havia sido consagrada por Ramon  Guillem Obispo de Roda en el año 1.123, tal como  prueba la fecha de la pintura  del  mural del absis central.   En el año 1.904 el arquitecto Lluís Domenech y su fotógrafo  Adolfo Mas , hicieron  un estudio científico de la mayoría de las isglesias del valle de Boí; gracia a ellos empezó a hacerse famosa la pintura.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alumne</dc:creator>
  <cp:lastModifiedBy>Marta Conde Cros</cp:lastModifiedBy>
  <cp:revision>27</cp:revision>
  <dcterms:created xsi:type="dcterms:W3CDTF">2019-05-15T10:43:19Z</dcterms:created>
  <dcterms:modified xsi:type="dcterms:W3CDTF">2019-05-31T11:06:09Z</dcterms:modified>
</cp:coreProperties>
</file>