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1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ca-ES"/>
              <a:t>Feu clic aquí per editar l'estil</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àmica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ca-ES"/>
              <a:t>Feu clic aquí per editar l'estil</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ca-ES"/>
              <a:t>Feu clic a la icona per afegir una imatge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Date Placeholder 4"/>
          <p:cNvSpPr>
            <a:spLocks noGrp="1"/>
          </p:cNvSpPr>
          <p:nvPr>
            <p:ph type="dt" sz="half" idx="10"/>
          </p:nvPr>
        </p:nvSpPr>
        <p:spPr/>
        <p:txBody>
          <a:bodyPr/>
          <a:lstStyle/>
          <a:p>
            <a:fld id="{18C79C5D-2A6F-F04D-97DA-BEF2467B64E4}" type="datetimeFigureOut">
              <a:rPr lang="en-US" dirty="0"/>
              <a:pPr/>
              <a:t>5/31/2019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amb llegend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ca-ES"/>
              <a:t>Feu clic aquí per editar l'estil</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ca-ES"/>
              <a:t>Feu clic aquí per editar estils</a:t>
            </a:r>
          </a:p>
        </p:txBody>
      </p:sp>
      <p:sp>
        <p:nvSpPr>
          <p:cNvPr id="4" name="Date Placeholder 3"/>
          <p:cNvSpPr>
            <a:spLocks noGrp="1"/>
          </p:cNvSpPr>
          <p:nvPr>
            <p:ph type="dt" sz="half" idx="10"/>
          </p:nvPr>
        </p:nvSpPr>
        <p:spPr/>
        <p:txBody>
          <a:bodyPr/>
          <a:lstStyle/>
          <a:p>
            <a:fld id="{8DFA1846-DA80-1C48-A609-854EA85C59AD}"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geta d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ca-ES"/>
              <a:t>Feu clic aquí per editar l'estil</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ca-ES"/>
              <a:t>Feu clic aquí per editar estils</a:t>
            </a:r>
          </a:p>
        </p:txBody>
      </p:sp>
      <p:sp>
        <p:nvSpPr>
          <p:cNvPr id="2" name="Date Placeholder 1"/>
          <p:cNvSpPr>
            <a:spLocks noGrp="1"/>
          </p:cNvSpPr>
          <p:nvPr>
            <p:ph type="dt" sz="half" idx="10"/>
          </p:nvPr>
        </p:nvSpPr>
        <p:spPr/>
        <p:txBody>
          <a:bodyPr/>
          <a:lstStyle/>
          <a:p>
            <a:fld id="{FBF54567-0DE4-3F47-BF90-CB84690072F9}" type="datetimeFigureOut">
              <a:rPr lang="en-US" dirty="0"/>
              <a:pPr/>
              <a:t>5/31/2019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ncho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ca-ES"/>
              <a:t>Feu clic aquí per editar l'estil</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ca-ES"/>
              <a:t>Feu clic aquí per editar l'estil</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ca-ES"/>
              <a:t>Feu clic aquí per editar l'estil</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8DFA1846-DA80-1C48-A609-854EA85C59AD}"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ca-ES"/>
              <a:t>Feu clic aquí per editar l'estil</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ca-ES"/>
              <a:t>Feu clic aquí per editar l'estil</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Date Placeholder 4"/>
          <p:cNvSpPr>
            <a:spLocks noGrp="1"/>
          </p:cNvSpPr>
          <p:nvPr>
            <p:ph type="dt" sz="half" idx="10"/>
          </p:nvPr>
        </p:nvSpPr>
        <p:spPr/>
        <p:txBody>
          <a:bodyPr/>
          <a:lstStyle/>
          <a:p>
            <a:fld id="{D0DF5E60-9974-AC48-9591-99C2BB44B7CF}" type="datetimeFigureOut">
              <a:rPr lang="en-US" dirty="0"/>
              <a:pPr/>
              <a:t>5/31/2019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ca-ES"/>
              <a:t>Feu clic aquí per editar l'estil</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ca-ES"/>
              <a:t>Feu clic a la icona per afegir una imatge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5/31/2019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ca-ES"/>
              <a:t>Feu clic aquí per editar l'estil</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5/31/2019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810000" y="470302"/>
            <a:ext cx="10572000" cy="1538752"/>
          </a:xfrm>
        </p:spPr>
        <p:txBody>
          <a:bodyPr/>
          <a:lstStyle/>
          <a:p>
            <a:pPr algn="ctr"/>
            <a:r>
              <a:rPr lang="ca-ES" dirty="0"/>
              <a:t>EL PUENTE DE BESALÚ</a:t>
            </a:r>
            <a:br>
              <a:rPr lang="ca-ES" dirty="0"/>
            </a:br>
            <a:r>
              <a:rPr lang="es-ES" sz="2400" dirty="0"/>
              <a:t>Realizado por: </a:t>
            </a:r>
            <a:r>
              <a:rPr lang="es-ES" sz="2400" dirty="0">
                <a:solidFill>
                  <a:schemeClr val="accent1">
                    <a:lumMod val="60000"/>
                    <a:lumOff val="40000"/>
                  </a:schemeClr>
                </a:solidFill>
              </a:rPr>
              <a:t>LLUC</a:t>
            </a:r>
            <a:r>
              <a:rPr lang="es-ES" sz="2400" dirty="0"/>
              <a:t> </a:t>
            </a:r>
            <a:endParaRPr lang="ca-ES" dirty="0"/>
          </a:p>
        </p:txBody>
      </p:sp>
      <p:sp>
        <p:nvSpPr>
          <p:cNvPr id="3" name="Subtítol 2"/>
          <p:cNvSpPr>
            <a:spLocks noGrp="1"/>
          </p:cNvSpPr>
          <p:nvPr>
            <p:ph type="subTitle" idx="1"/>
          </p:nvPr>
        </p:nvSpPr>
        <p:spPr>
          <a:xfrm>
            <a:off x="370748" y="1931832"/>
            <a:ext cx="10571999" cy="3358985"/>
          </a:xfrm>
        </p:spPr>
        <p:txBody>
          <a:bodyPr>
            <a:normAutofit/>
          </a:bodyPr>
          <a:lstStyle/>
          <a:p>
            <a:endParaRPr lang="ca-ES" dirty="0"/>
          </a:p>
          <a:p>
            <a:endParaRPr lang="es-ES" dirty="0"/>
          </a:p>
          <a:p>
            <a:endParaRPr lang="es-ES" b="1" dirty="0"/>
          </a:p>
        </p:txBody>
      </p:sp>
      <p:sp>
        <p:nvSpPr>
          <p:cNvPr id="4" name="Rectangle 3"/>
          <p:cNvSpPr/>
          <p:nvPr/>
        </p:nvSpPr>
        <p:spPr>
          <a:xfrm>
            <a:off x="384997" y="2703420"/>
            <a:ext cx="10571998" cy="646331"/>
          </a:xfrm>
          <a:prstGeom prst="rect">
            <a:avLst/>
          </a:prstGeom>
        </p:spPr>
        <p:txBody>
          <a:bodyPr wrap="square">
            <a:spAutoFit/>
          </a:bodyPr>
          <a:lstStyle/>
          <a:p>
            <a:r>
              <a:rPr lang="es-ES" dirty="0">
                <a:latin typeface="Roboto"/>
              </a:rPr>
              <a:t>El puente de Besalú: es gótico</a:t>
            </a:r>
          </a:p>
          <a:p>
            <a:r>
              <a:rPr lang="es-ES" dirty="0">
                <a:latin typeface="Roboto"/>
              </a:rPr>
              <a:t>El Puente de Besalú está en el (</a:t>
            </a:r>
            <a:r>
              <a:rPr lang="es-ES" dirty="0" err="1">
                <a:latin typeface="Roboto"/>
              </a:rPr>
              <a:t>Carrer</a:t>
            </a:r>
            <a:r>
              <a:rPr lang="es-ES" dirty="0">
                <a:latin typeface="Roboto"/>
              </a:rPr>
              <a:t> del Pont Vell, 17, 17850 Besalú, Girona)</a:t>
            </a:r>
            <a:endParaRPr lang="es-ES" dirty="0"/>
          </a:p>
        </p:txBody>
      </p:sp>
      <p:pic>
        <p:nvPicPr>
          <p:cNvPr id="5" name="Imatge 4"/>
          <p:cNvPicPr>
            <a:picLocks noChangeAspect="1"/>
          </p:cNvPicPr>
          <p:nvPr/>
        </p:nvPicPr>
        <p:blipFill>
          <a:blip r:embed="rId2"/>
          <a:stretch>
            <a:fillRect/>
          </a:stretch>
        </p:blipFill>
        <p:spPr>
          <a:xfrm>
            <a:off x="6873047" y="3470584"/>
            <a:ext cx="4289327" cy="2514599"/>
          </a:xfrm>
          <a:prstGeom prst="rect">
            <a:avLst/>
          </a:prstGeom>
        </p:spPr>
      </p:pic>
    </p:spTree>
    <p:extLst>
      <p:ext uri="{BB962C8B-B14F-4D97-AF65-F5344CB8AC3E}">
        <p14:creationId xmlns:p14="http://schemas.microsoft.com/office/powerpoint/2010/main" val="3555839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flipV="1">
            <a:off x="-824247" y="492907"/>
            <a:ext cx="321972" cy="292704"/>
          </a:xfrm>
        </p:spPr>
        <p:txBody>
          <a:bodyPr/>
          <a:lstStyle/>
          <a:p>
            <a:r>
              <a:rPr lang="ca-ES" dirty="0"/>
              <a:t> </a:t>
            </a:r>
          </a:p>
        </p:txBody>
      </p:sp>
      <p:sp>
        <p:nvSpPr>
          <p:cNvPr id="3" name="Contenidor de contingut 2"/>
          <p:cNvSpPr>
            <a:spLocks noGrp="1"/>
          </p:cNvSpPr>
          <p:nvPr>
            <p:ph idx="1"/>
          </p:nvPr>
        </p:nvSpPr>
        <p:spPr>
          <a:xfrm>
            <a:off x="818712" y="1751527"/>
            <a:ext cx="10554574" cy="4107271"/>
          </a:xfrm>
        </p:spPr>
        <p:txBody>
          <a:bodyPr/>
          <a:lstStyle/>
          <a:p>
            <a:pPr marL="0" indent="0">
              <a:buNone/>
            </a:pPr>
            <a:r>
              <a:rPr lang="es-ES" dirty="0"/>
              <a:t>·Que año se construyó: el puente de Besalú se construyo en 1075</a:t>
            </a:r>
          </a:p>
          <a:p>
            <a:pPr marL="0" indent="0">
              <a:buNone/>
            </a:pPr>
            <a:r>
              <a:rPr lang="es-ES" dirty="0"/>
              <a:t>·Se trata de un puente de forma angular con siete arcos desiguales (el primero queda incluido dentro del sector correspondiente al recinto amurallado), que están situados encima de pilares, muchos de ellos basados en la roca viva. Al final del primer tramo, entre el cuarto y el quinto arco, hay un ensanchamiento de la calzada y más adelante, entre el sexto y el séptimo, hay otro. El portal de acceso, fortificado, está sobrepuesto al primer pilar del puente.</a:t>
            </a:r>
          </a:p>
          <a:p>
            <a:pPr marL="0" indent="0">
              <a:buNone/>
            </a:pPr>
            <a:r>
              <a:rPr lang="es-ES" dirty="0"/>
              <a:t>·Encima del quinto pilar se levanta la torre fortificada, de planta hexagonal con dos arcos de medio punto superpuestos, por el lado de levante, y con un arco apuntado y aspilleras en la cima, por el lado de poniente. En el segundo tramo, hay una piedra heráldica con la fecha 1680, lo que hace pensar en una restauración de gran envergadura o en una reconstrucción casi total del puente.</a:t>
            </a:r>
          </a:p>
        </p:txBody>
      </p:sp>
    </p:spTree>
    <p:extLst>
      <p:ext uri="{BB962C8B-B14F-4D97-AF65-F5344CB8AC3E}">
        <p14:creationId xmlns:p14="http://schemas.microsoft.com/office/powerpoint/2010/main" val="1512129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p:txBody>
          <a:bodyPr/>
          <a:lstStyle/>
          <a:p>
            <a:pPr marL="0" indent="0">
              <a:buNone/>
            </a:pPr>
            <a:r>
              <a:rPr lang="ca-ES" dirty="0"/>
              <a:t>Estado de </a:t>
            </a:r>
            <a:r>
              <a:rPr lang="ca-ES" dirty="0" err="1"/>
              <a:t>conservación</a:t>
            </a:r>
            <a:r>
              <a:rPr lang="ca-ES" dirty="0"/>
              <a:t>: </a:t>
            </a:r>
            <a:r>
              <a:rPr lang="ca-ES" dirty="0" err="1"/>
              <a:t>está</a:t>
            </a:r>
            <a:r>
              <a:rPr lang="ca-ES" dirty="0"/>
              <a:t> </a:t>
            </a:r>
            <a:r>
              <a:rPr lang="ca-ES" dirty="0" err="1"/>
              <a:t>muy</a:t>
            </a:r>
            <a:r>
              <a:rPr lang="ca-ES" dirty="0"/>
              <a:t> </a:t>
            </a:r>
            <a:r>
              <a:rPr lang="ca-ES" dirty="0" err="1"/>
              <a:t>bien</a:t>
            </a:r>
            <a:r>
              <a:rPr lang="ca-ES" dirty="0"/>
              <a:t> </a:t>
            </a:r>
            <a:r>
              <a:rPr lang="ca-ES" dirty="0" err="1"/>
              <a:t>conservado</a:t>
            </a:r>
            <a:r>
              <a:rPr lang="ca-ES" dirty="0"/>
              <a:t>.</a:t>
            </a:r>
          </a:p>
          <a:p>
            <a:pPr marL="0" indent="0">
              <a:buNone/>
            </a:pPr>
            <a:r>
              <a:rPr lang="ca-ES" dirty="0"/>
              <a:t>A mi me </a:t>
            </a:r>
            <a:r>
              <a:rPr lang="ca-ES" dirty="0" err="1"/>
              <a:t>gustó</a:t>
            </a:r>
            <a:r>
              <a:rPr lang="ca-ES" dirty="0"/>
              <a:t> </a:t>
            </a:r>
            <a:r>
              <a:rPr lang="ca-ES" dirty="0" err="1"/>
              <a:t>mucho</a:t>
            </a:r>
            <a:r>
              <a:rPr lang="ca-ES"/>
              <a:t>.</a:t>
            </a:r>
            <a:endParaRPr lang="ca-ES" dirty="0"/>
          </a:p>
          <a:p>
            <a:pPr marL="0" indent="0">
              <a:buNone/>
            </a:pPr>
            <a:r>
              <a:rPr lang="ca-ES" dirty="0">
                <a:sym typeface="Wingdings" panose="05000000000000000000" pitchFamily="2" charset="2"/>
              </a:rPr>
              <a:t></a:t>
            </a:r>
            <a:endParaRPr lang="ca-ES" dirty="0"/>
          </a:p>
          <a:p>
            <a:pPr marL="0" indent="0">
              <a:buNone/>
            </a:pPr>
            <a:endParaRPr lang="ca-ES" dirty="0"/>
          </a:p>
        </p:txBody>
      </p:sp>
    </p:spTree>
    <p:extLst>
      <p:ext uri="{BB962C8B-B14F-4D97-AF65-F5344CB8AC3E}">
        <p14:creationId xmlns:p14="http://schemas.microsoft.com/office/powerpoint/2010/main" val="10215849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e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Cita</Template>
  <TotalTime>69</TotalTime>
  <Words>231</Words>
  <Application>Microsoft Office PowerPoint</Application>
  <PresentationFormat>Panorámica</PresentationFormat>
  <Paragraphs>11</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Century Gothic</vt:lpstr>
      <vt:lpstr>Roboto</vt:lpstr>
      <vt:lpstr>Wingdings 2</vt:lpstr>
      <vt:lpstr>Cites</vt:lpstr>
      <vt:lpstr>EL PUENTE DE BESALÚ Realizado por: LLUC </vt:lpstr>
      <vt:lpstr>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PUENTE DE BESALÙ Echo por: LLUC</dc:title>
  <dc:creator>alumne</dc:creator>
  <cp:lastModifiedBy>Marta Conde Cros</cp:lastModifiedBy>
  <cp:revision>8</cp:revision>
  <dcterms:created xsi:type="dcterms:W3CDTF">2019-05-23T06:29:00Z</dcterms:created>
  <dcterms:modified xsi:type="dcterms:W3CDTF">2019-05-31T10:22:14Z</dcterms:modified>
</cp:coreProperties>
</file>