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5"/>
  </p:notesMasterIdLst>
  <p:sldIdLst>
    <p:sldId id="256" r:id="rId2"/>
    <p:sldId id="257" r:id="rId3"/>
    <p:sldId id="258" r:id="rId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2506" autoAdjust="0"/>
  </p:normalViewPr>
  <p:slideViewPr>
    <p:cSldViewPr snapToGrid="0">
      <p:cViewPr varScale="1">
        <p:scale>
          <a:sx n="83" d="100"/>
          <a:sy n="83" d="100"/>
        </p:scale>
        <p:origin x="45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BA6EB-CE3B-4484-A0FA-E6C23BD43347}" type="datetimeFigureOut">
              <a:rPr lang="es-ES" smtClean="0"/>
              <a:pPr/>
              <a:t>31/05/2019</a:t>
            </a:fld>
            <a:endParaRPr lang="es-ES" dirty="0"/>
          </a:p>
        </p:txBody>
      </p:sp>
      <p:sp>
        <p:nvSpPr>
          <p:cNvPr id="4" name="Contenidor d'imatge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s-ES"/>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6A89F-0D39-4988-A19A-2768EEA69CE8}" type="slidenum">
              <a:rPr lang="es-ES" smtClean="0"/>
              <a:pPr/>
              <a:t>‹Nº›</a:t>
            </a:fld>
            <a:endParaRPr lang="es-ES" dirty="0"/>
          </a:p>
        </p:txBody>
      </p:sp>
    </p:spTree>
    <p:extLst>
      <p:ext uri="{BB962C8B-B14F-4D97-AF65-F5344CB8AC3E}">
        <p14:creationId xmlns:p14="http://schemas.microsoft.com/office/powerpoint/2010/main" val="91917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456A89F-0D39-4988-A19A-2768EEA69CE8}" type="slidenum">
              <a:rPr lang="es-ES" smtClean="0"/>
              <a:pPr/>
              <a:t>2</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Título"/>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a:t>Haga clic para modificar el estilo de título del patrón</a:t>
            </a:r>
            <a:endParaRPr kumimoji="0" lang="en-US"/>
          </a:p>
        </p:txBody>
      </p:sp>
      <p:cxnSp>
        <p:nvCxnSpPr>
          <p:cNvPr id="8" name="7 Conector recto"/>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Marcador de fecha"/>
          <p:cNvSpPr>
            <a:spLocks noGrp="1"/>
          </p:cNvSpPr>
          <p:nvPr>
            <p:ph type="dt" sz="half" idx="10"/>
          </p:nvPr>
        </p:nvSpPr>
        <p:spPr/>
        <p:txBody>
          <a:bodyPr/>
          <a:lstStyle/>
          <a:p>
            <a:fld id="{439FC57F-E685-4644-9588-3B3876FA18DF}" type="datetimeFigureOut">
              <a:rPr lang="es-ES" smtClean="0"/>
              <a:pPr/>
              <a:t>31/05/2019</a:t>
            </a:fld>
            <a:endParaRPr lang="es-ES" dirty="0"/>
          </a:p>
        </p:txBody>
      </p:sp>
      <p:sp>
        <p:nvSpPr>
          <p:cNvPr id="16" name="15 Marcador de número de diapositiva"/>
          <p:cNvSpPr>
            <a:spLocks noGrp="1"/>
          </p:cNvSpPr>
          <p:nvPr>
            <p:ph type="sldNum" sz="quarter" idx="11"/>
          </p:nvPr>
        </p:nvSpPr>
        <p:spPr/>
        <p:txBody>
          <a:bodyPr/>
          <a:lstStyle/>
          <a:p>
            <a:fld id="{DD8D93E5-3607-4121-9671-02F39C8C2273}" type="slidenum">
              <a:rPr lang="es-ES" smtClean="0"/>
              <a:pPr/>
              <a:t>‹Nº›</a:t>
            </a:fld>
            <a:endParaRPr lang="es-ES" dirty="0"/>
          </a:p>
        </p:txBody>
      </p:sp>
      <p:sp>
        <p:nvSpPr>
          <p:cNvPr id="17" name="16 Marcador de pie de página"/>
          <p:cNvSpPr>
            <a:spLocks noGrp="1"/>
          </p:cNvSpPr>
          <p:nvPr>
            <p:ph type="ftr" sz="quarter" idx="12"/>
          </p:nvPr>
        </p:nvSpPr>
        <p:spPr/>
        <p:txBody>
          <a:bodyPr/>
          <a:lstStyle/>
          <a:p>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39FC57F-E685-4644-9588-3B3876FA18DF}" type="datetimeFigureOut">
              <a:rPr lang="es-ES" smtClean="0"/>
              <a:pPr/>
              <a:t>31/05/2019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D8D93E5-3607-4121-9671-02F39C8C2273}"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39FC57F-E685-4644-9588-3B3876FA18DF}" type="datetimeFigureOut">
              <a:rPr lang="es-ES" smtClean="0"/>
              <a:pPr/>
              <a:t>31/05/2019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D8D93E5-3607-4121-9671-02F39C8C2273}"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609600" y="1524000"/>
            <a:ext cx="109728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4" name="13 Marcador de fecha"/>
          <p:cNvSpPr>
            <a:spLocks noGrp="1"/>
          </p:cNvSpPr>
          <p:nvPr>
            <p:ph type="dt" sz="half" idx="14"/>
          </p:nvPr>
        </p:nvSpPr>
        <p:spPr/>
        <p:txBody>
          <a:bodyPr/>
          <a:lstStyle/>
          <a:p>
            <a:fld id="{439FC57F-E685-4644-9588-3B3876FA18DF}" type="datetimeFigureOut">
              <a:rPr lang="es-ES" smtClean="0"/>
              <a:pPr/>
              <a:t>31/05/2019</a:t>
            </a:fld>
            <a:endParaRPr lang="es-ES" dirty="0"/>
          </a:p>
        </p:txBody>
      </p:sp>
      <p:sp>
        <p:nvSpPr>
          <p:cNvPr id="15" name="14 Marcador de número de diapositiva"/>
          <p:cNvSpPr>
            <a:spLocks noGrp="1"/>
          </p:cNvSpPr>
          <p:nvPr>
            <p:ph type="sldNum" sz="quarter" idx="15"/>
          </p:nvPr>
        </p:nvSpPr>
        <p:spPr/>
        <p:txBody>
          <a:bodyPr/>
          <a:lstStyle>
            <a:lvl1pPr algn="ctr">
              <a:defRPr/>
            </a:lvl1pPr>
          </a:lstStyle>
          <a:p>
            <a:fld id="{DD8D93E5-3607-4121-9671-02F39C8C2273}" type="slidenum">
              <a:rPr lang="es-ES" smtClean="0"/>
              <a:pPr/>
              <a:t>‹Nº›</a:t>
            </a:fld>
            <a:endParaRPr lang="es-ES" dirty="0"/>
          </a:p>
        </p:txBody>
      </p:sp>
      <p:sp>
        <p:nvSpPr>
          <p:cNvPr id="16" name="15 Marcador de pie de página"/>
          <p:cNvSpPr>
            <a:spLocks noGrp="1"/>
          </p:cNvSpPr>
          <p:nvPr>
            <p:ph type="ftr" sz="quarter" idx="16"/>
          </p:nvPr>
        </p:nvSpPr>
        <p:spPr/>
        <p:txBody>
          <a:bodyPr/>
          <a:lstStyle/>
          <a:p>
            <a:endParaRPr lang="es-ES" dirty="0"/>
          </a:p>
        </p:txBody>
      </p:sp>
      <p:sp>
        <p:nvSpPr>
          <p:cNvPr id="17" name="16 Título"/>
          <p:cNvSpPr>
            <a:spLocks noGrp="1"/>
          </p:cNvSpPr>
          <p:nvPr>
            <p:ph type="title"/>
          </p:nvPr>
        </p:nvSpPr>
        <p:spPr/>
        <p:txBody>
          <a:bodyPr rtlCol="0" anchor="b" anchorCtr="0"/>
          <a:lstStyle/>
          <a:p>
            <a:r>
              <a:rPr kumimoji="0" lang="es-ES"/>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39FC57F-E685-4644-9588-3B3876FA18DF}" type="datetimeFigureOut">
              <a:rPr lang="es-ES" smtClean="0"/>
              <a:pPr/>
              <a:t>31/05/2019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D8D93E5-3607-4121-9671-02F39C8C2273}" type="slidenum">
              <a:rPr lang="es-ES" smtClean="0"/>
              <a:pPr/>
              <a:t>‹Nº›</a:t>
            </a:fld>
            <a:endParaRPr lang="es-ES" dirty="0"/>
          </a:p>
        </p:txBody>
      </p:sp>
      <p:sp>
        <p:nvSpPr>
          <p:cNvPr id="2" name="1 Título"/>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cxnSp>
        <p:nvCxnSpPr>
          <p:cNvPr id="7" name="6 Conector recto"/>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439FC57F-E685-4644-9588-3B3876FA18DF}" type="datetimeFigureOut">
              <a:rPr lang="es-ES" smtClean="0"/>
              <a:pPr/>
              <a:t>31/05/2019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D8D93E5-3607-4121-9671-02F39C8C2273}" type="slidenum">
              <a:rPr lang="es-ES" smtClean="0"/>
              <a:pPr/>
              <a:t>‹Nº›</a:t>
            </a:fld>
            <a:endParaRPr lang="es-ES" dirty="0"/>
          </a:p>
        </p:txBody>
      </p:sp>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11" name="10 Marcador de contenido"/>
          <p:cNvSpPr>
            <a:spLocks noGrp="1"/>
          </p:cNvSpPr>
          <p:nvPr>
            <p:ph sz="half" idx="1"/>
          </p:nvPr>
        </p:nvSpPr>
        <p:spPr>
          <a:xfrm>
            <a:off x="609600" y="1524000"/>
            <a:ext cx="5413248"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half" idx="2"/>
          </p:nvPr>
        </p:nvSpPr>
        <p:spPr>
          <a:xfrm>
            <a:off x="6197600" y="1524000"/>
            <a:ext cx="5413248"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DD8D93E5-3607-4121-9671-02F39C8C2273}" type="slidenum">
              <a:rPr lang="es-ES" smtClean="0"/>
              <a:pPr/>
              <a:t>‹Nº›</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7" name="6 Marcador de fecha"/>
          <p:cNvSpPr>
            <a:spLocks noGrp="1"/>
          </p:cNvSpPr>
          <p:nvPr>
            <p:ph type="dt" sz="half" idx="10"/>
          </p:nvPr>
        </p:nvSpPr>
        <p:spPr/>
        <p:txBody>
          <a:bodyPr/>
          <a:lstStyle/>
          <a:p>
            <a:fld id="{439FC57F-E685-4644-9588-3B3876FA18DF}" type="datetimeFigureOut">
              <a:rPr lang="es-ES" smtClean="0"/>
              <a:pPr/>
              <a:t>31/05/2019</a:t>
            </a:fld>
            <a:endParaRPr lang="es-ES" dirty="0"/>
          </a:p>
        </p:txBody>
      </p:sp>
      <p:sp>
        <p:nvSpPr>
          <p:cNvPr id="3" name="2 Marcador de texto"/>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32" name="31 Marcador de contenido"/>
          <p:cNvSpPr>
            <a:spLocks noGrp="1"/>
          </p:cNvSpPr>
          <p:nvPr>
            <p:ph sz="half" idx="2"/>
          </p:nvPr>
        </p:nvSpPr>
        <p:spPr>
          <a:xfrm>
            <a:off x="609600" y="2201896"/>
            <a:ext cx="5384800" cy="391363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34" name="33 Marcador de contenido"/>
          <p:cNvSpPr>
            <a:spLocks noGrp="1"/>
          </p:cNvSpPr>
          <p:nvPr>
            <p:ph sz="quarter" idx="4"/>
          </p:nvPr>
        </p:nvSpPr>
        <p:spPr>
          <a:xfrm>
            <a:off x="6199717" y="2201896"/>
            <a:ext cx="5384800" cy="391363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 name="1 Título"/>
          <p:cNvSpPr>
            <a:spLocks noGrp="1"/>
          </p:cNvSpPr>
          <p:nvPr>
            <p:ph type="title"/>
          </p:nvPr>
        </p:nvSpPr>
        <p:spPr>
          <a:xfrm>
            <a:off x="609600" y="155448"/>
            <a:ext cx="10972800" cy="1143000"/>
          </a:xfrm>
        </p:spPr>
        <p:txBody>
          <a:bodyPr anchor="b" anchorCtr="0"/>
          <a:lstStyle>
            <a:lvl1pPr>
              <a:defRPr/>
            </a:lvl1pPr>
          </a:lstStyle>
          <a:p>
            <a:r>
              <a:rPr kumimoji="0" lang="es-ES"/>
              <a:t>Haga clic para modificar el estilo de título del patrón</a:t>
            </a:r>
            <a:endParaRPr kumimoji="0" lang="en-US"/>
          </a:p>
        </p:txBody>
      </p:sp>
      <p:sp>
        <p:nvSpPr>
          <p:cNvPr id="12" name="11 Marcador de texto"/>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cxnSp>
        <p:nvCxnSpPr>
          <p:cNvPr id="10" name="9 Conector recto"/>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39FC57F-E685-4644-9588-3B3876FA18DF}" type="datetimeFigureOut">
              <a:rPr lang="es-ES" smtClean="0"/>
              <a:pPr/>
              <a:t>31/05/2019</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DD8D93E5-3607-4121-9671-02F39C8C2273}" type="slidenum">
              <a:rPr lang="es-ES" smtClean="0"/>
              <a:pPr/>
              <a:t>‹Nº›</a:t>
            </a:fld>
            <a:endParaRPr lang="es-ES" dirty="0"/>
          </a:p>
        </p:txBody>
      </p:sp>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39FC57F-E685-4644-9588-3B3876FA18DF}" type="datetimeFigureOut">
              <a:rPr lang="es-ES" smtClean="0"/>
              <a:pPr/>
              <a:t>31/05/2019</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DD8D93E5-3607-4121-9671-02F39C8C2273}"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609600" y="457200"/>
            <a:ext cx="8331200" cy="5715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3" name="2 Marcador de texto"/>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31" name="30 Título"/>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a:t>Haga clic para modificar el estilo de título del patrón</a:t>
            </a:r>
            <a:endParaRPr kumimoji="0" lang="en-US"/>
          </a:p>
        </p:txBody>
      </p:sp>
      <p:sp>
        <p:nvSpPr>
          <p:cNvPr id="8" name="7 Marcador de fecha"/>
          <p:cNvSpPr>
            <a:spLocks noGrp="1"/>
          </p:cNvSpPr>
          <p:nvPr>
            <p:ph type="dt" sz="half" idx="14"/>
          </p:nvPr>
        </p:nvSpPr>
        <p:spPr/>
        <p:txBody>
          <a:bodyPr/>
          <a:lstStyle/>
          <a:p>
            <a:fld id="{439FC57F-E685-4644-9588-3B3876FA18DF}" type="datetimeFigureOut">
              <a:rPr lang="es-ES" smtClean="0"/>
              <a:pPr/>
              <a:t>31/05/2019</a:t>
            </a:fld>
            <a:endParaRPr lang="es-ES" dirty="0"/>
          </a:p>
        </p:txBody>
      </p:sp>
      <p:sp>
        <p:nvSpPr>
          <p:cNvPr id="9" name="8 Marcador de número de diapositiva"/>
          <p:cNvSpPr>
            <a:spLocks noGrp="1"/>
          </p:cNvSpPr>
          <p:nvPr>
            <p:ph type="sldNum" sz="quarter" idx="15"/>
          </p:nvPr>
        </p:nvSpPr>
        <p:spPr/>
        <p:txBody>
          <a:bodyPr/>
          <a:lstStyle/>
          <a:p>
            <a:fld id="{DD8D93E5-3607-4121-9671-02F39C8C2273}" type="slidenum">
              <a:rPr lang="es-ES" smtClean="0"/>
              <a:pPr/>
              <a:t>‹Nº›</a:t>
            </a:fld>
            <a:endParaRPr lang="es-ES" dirty="0"/>
          </a:p>
        </p:txBody>
      </p:sp>
      <p:sp>
        <p:nvSpPr>
          <p:cNvPr id="10" name="9 Marcador de pie de página"/>
          <p:cNvSpPr>
            <a:spLocks noGrp="1"/>
          </p:cNvSpPr>
          <p:nvPr>
            <p:ph type="ftr" sz="quarter" idx="16"/>
          </p:nvPr>
        </p:nvSpPr>
        <p:spPr/>
        <p:txBody>
          <a:bodyPr/>
          <a:lstStyle/>
          <a:p>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dirty="0"/>
              <a:t>Haga clic en el icono para agregar una imagen</a:t>
            </a:r>
            <a:endParaRPr kumimoji="0" lang="en-US" dirty="0"/>
          </a:p>
        </p:txBody>
      </p:sp>
      <p:sp>
        <p:nvSpPr>
          <p:cNvPr id="4" name="3 Marcador de texto"/>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8" name="7 Marcador de fecha"/>
          <p:cNvSpPr>
            <a:spLocks noGrp="1"/>
          </p:cNvSpPr>
          <p:nvPr>
            <p:ph type="dt" sz="half" idx="10"/>
          </p:nvPr>
        </p:nvSpPr>
        <p:spPr/>
        <p:txBody>
          <a:bodyPr/>
          <a:lstStyle/>
          <a:p>
            <a:fld id="{439FC57F-E685-4644-9588-3B3876FA18DF}" type="datetimeFigureOut">
              <a:rPr lang="es-ES" smtClean="0"/>
              <a:pPr/>
              <a:t>31/05/2019</a:t>
            </a:fld>
            <a:endParaRPr lang="es-ES" dirty="0"/>
          </a:p>
        </p:txBody>
      </p:sp>
      <p:sp>
        <p:nvSpPr>
          <p:cNvPr id="9" name="8 Marcador de número de diapositiva"/>
          <p:cNvSpPr>
            <a:spLocks noGrp="1"/>
          </p:cNvSpPr>
          <p:nvPr>
            <p:ph type="sldNum" sz="quarter" idx="11"/>
          </p:nvPr>
        </p:nvSpPr>
        <p:spPr/>
        <p:txBody>
          <a:bodyPr/>
          <a:lstStyle/>
          <a:p>
            <a:fld id="{DD8D93E5-3607-4121-9671-02F39C8C2273}" type="slidenum">
              <a:rPr lang="es-ES" smtClean="0"/>
              <a:pPr/>
              <a:t>‹Nº›</a:t>
            </a:fld>
            <a:endParaRPr lang="es-ES" dirty="0"/>
          </a:p>
        </p:txBody>
      </p:sp>
      <p:sp>
        <p:nvSpPr>
          <p:cNvPr id="10" name="9 Marcador de pie de página"/>
          <p:cNvSpPr>
            <a:spLocks noGrp="1"/>
          </p:cNvSpPr>
          <p:nvPr>
            <p:ph type="ftr" sz="quarter" idx="12"/>
          </p:nvPr>
        </p:nvSpPr>
        <p:spPr/>
        <p:txBody>
          <a:bodyPr/>
          <a:lstStyle/>
          <a:p>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4" name="23 Marcador de fecha"/>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439FC57F-E685-4644-9588-3B3876FA18DF}" type="datetimeFigureOut">
              <a:rPr lang="es-ES" smtClean="0"/>
              <a:pPr/>
              <a:t>31/05/2019</a:t>
            </a:fld>
            <a:endParaRPr lang="es-ES" dirty="0"/>
          </a:p>
        </p:txBody>
      </p:sp>
      <p:sp>
        <p:nvSpPr>
          <p:cNvPr id="10" name="9 Marcador de pie de página"/>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dirty="0"/>
          </a:p>
        </p:txBody>
      </p:sp>
      <p:sp>
        <p:nvSpPr>
          <p:cNvPr id="22" name="21 Marcador de número de diapositiva"/>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D8D93E5-3607-4121-9671-02F39C8C2273}" type="slidenum">
              <a:rPr lang="es-ES" smtClean="0"/>
              <a:pPr/>
              <a:t>‹Nº›</a:t>
            </a:fld>
            <a:endParaRPr lang="es-ES" dirty="0"/>
          </a:p>
        </p:txBody>
      </p:sp>
      <p:sp>
        <p:nvSpPr>
          <p:cNvPr id="5" name="4 Marcador de título"/>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s-ES"/>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1170603" y="1559482"/>
            <a:ext cx="7666892" cy="2034486"/>
          </a:xfrm>
        </p:spPr>
        <p:txBody>
          <a:bodyPr>
            <a:normAutofit/>
          </a:bodyPr>
          <a:lstStyle/>
          <a:p>
            <a:r>
              <a:rPr lang="es-ES" sz="3300" dirty="0"/>
              <a:t>¿</a:t>
            </a:r>
            <a:r>
              <a:rPr lang="es-ES" sz="3300" b="1" dirty="0"/>
              <a:t>DONDE SE ENCUENTRA</a:t>
            </a:r>
            <a:r>
              <a:rPr lang="es-ES" sz="3300" dirty="0"/>
              <a:t>?</a:t>
            </a:r>
            <a:br>
              <a:rPr lang="es-ES" dirty="0"/>
            </a:br>
            <a:endParaRPr lang="es-ES" dirty="0"/>
          </a:p>
        </p:txBody>
      </p:sp>
      <p:pic>
        <p:nvPicPr>
          <p:cNvPr id="7" name="Imatge 6"/>
          <p:cNvPicPr>
            <a:picLocks noChangeAspect="1"/>
          </p:cNvPicPr>
          <p:nvPr/>
        </p:nvPicPr>
        <p:blipFill rotWithShape="1">
          <a:blip r:embed="rId2" cstate="print"/>
          <a:srcRect l="18506" t="11162" r="10843" b="15568"/>
          <a:stretch/>
        </p:blipFill>
        <p:spPr>
          <a:xfrm>
            <a:off x="5893607" y="2872979"/>
            <a:ext cx="5810925" cy="3391591"/>
          </a:xfrm>
          <a:prstGeom prst="rect">
            <a:avLst/>
          </a:prstGeom>
          <a:ln w="228600" cap="sq" cmpd="thickThin">
            <a:solidFill>
              <a:srgbClr val="000000"/>
            </a:solidFill>
            <a:prstDash val="solid"/>
            <a:miter lim="800000"/>
          </a:ln>
          <a:effectLst>
            <a:innerShdw blurRad="76200">
              <a:srgbClr val="000000"/>
            </a:innerShdw>
          </a:effectLst>
        </p:spPr>
      </p:pic>
      <p:sp>
        <p:nvSpPr>
          <p:cNvPr id="8" name="QuadreDeText 7"/>
          <p:cNvSpPr txBox="1"/>
          <p:nvPr/>
        </p:nvSpPr>
        <p:spPr>
          <a:xfrm>
            <a:off x="331655" y="2872979"/>
            <a:ext cx="4549833" cy="2308324"/>
          </a:xfrm>
          <a:prstGeom prst="rect">
            <a:avLst/>
          </a:prstGeom>
          <a:noFill/>
        </p:spPr>
        <p:txBody>
          <a:bodyPr wrap="square" rtlCol="0">
            <a:spAutoFit/>
          </a:bodyPr>
          <a:lstStyle/>
          <a:p>
            <a:pPr algn="just"/>
            <a:r>
              <a:rPr lang="ca-ES" sz="2400" dirty="0">
                <a:latin typeface="Comic Sans MS" panose="030F0702030302020204" pitchFamily="66" charset="0"/>
              </a:rPr>
              <a:t>La Muralla de </a:t>
            </a:r>
            <a:r>
              <a:rPr lang="ca-ES" sz="2400" dirty="0" err="1">
                <a:latin typeface="Comic Sans MS" panose="030F0702030302020204" pitchFamily="66" charset="0"/>
              </a:rPr>
              <a:t>Albarracín</a:t>
            </a:r>
            <a:r>
              <a:rPr lang="ca-ES" sz="2400" dirty="0">
                <a:latin typeface="Comic Sans MS" panose="030F0702030302020204" pitchFamily="66" charset="0"/>
              </a:rPr>
              <a:t> se </a:t>
            </a:r>
            <a:r>
              <a:rPr lang="ca-ES" sz="2400" dirty="0" err="1">
                <a:latin typeface="Comic Sans MS" panose="030F0702030302020204" pitchFamily="66" charset="0"/>
              </a:rPr>
              <a:t>encuentra</a:t>
            </a:r>
            <a:r>
              <a:rPr lang="ca-ES" sz="2400" dirty="0">
                <a:latin typeface="Comic Sans MS" panose="030F0702030302020204" pitchFamily="66" charset="0"/>
              </a:rPr>
              <a:t> en </a:t>
            </a:r>
            <a:r>
              <a:rPr lang="ca-ES" sz="2400" dirty="0" err="1">
                <a:latin typeface="Comic Sans MS" panose="030F0702030302020204" pitchFamily="66" charset="0"/>
              </a:rPr>
              <a:t>Albarracín</a:t>
            </a:r>
            <a:r>
              <a:rPr lang="ca-ES" sz="2400" dirty="0">
                <a:latin typeface="Comic Sans MS" panose="030F0702030302020204" pitchFamily="66" charset="0"/>
              </a:rPr>
              <a:t> un </a:t>
            </a:r>
            <a:r>
              <a:rPr lang="ca-ES" sz="2400" dirty="0" err="1">
                <a:latin typeface="Comic Sans MS" panose="030F0702030302020204" pitchFamily="66" charset="0"/>
              </a:rPr>
              <a:t>pueblo</a:t>
            </a:r>
            <a:r>
              <a:rPr lang="ca-ES" sz="2400" dirty="0">
                <a:latin typeface="Comic Sans MS" panose="030F0702030302020204" pitchFamily="66" charset="0"/>
              </a:rPr>
              <a:t> medieval </a:t>
            </a:r>
            <a:r>
              <a:rPr lang="ca-ES" sz="2400" dirty="0" err="1">
                <a:latin typeface="Comic Sans MS" panose="030F0702030302020204" pitchFamily="66" charset="0"/>
              </a:rPr>
              <a:t>dentro</a:t>
            </a:r>
            <a:r>
              <a:rPr lang="ca-ES" sz="2400" dirty="0">
                <a:latin typeface="Comic Sans MS" panose="030F0702030302020204" pitchFamily="66" charset="0"/>
              </a:rPr>
              <a:t> de la </a:t>
            </a:r>
            <a:r>
              <a:rPr lang="ca-ES" sz="2400" dirty="0" err="1">
                <a:latin typeface="Comic Sans MS" panose="030F0702030302020204" pitchFamily="66" charset="0"/>
              </a:rPr>
              <a:t>Comunidad</a:t>
            </a:r>
            <a:r>
              <a:rPr lang="ca-ES" sz="2400" dirty="0">
                <a:latin typeface="Comic Sans MS" panose="030F0702030302020204" pitchFamily="66" charset="0"/>
              </a:rPr>
              <a:t> </a:t>
            </a:r>
            <a:r>
              <a:rPr lang="ca-ES" sz="2400" dirty="0" err="1">
                <a:latin typeface="Comic Sans MS" panose="030F0702030302020204" pitchFamily="66" charset="0"/>
              </a:rPr>
              <a:t>Autónoma</a:t>
            </a:r>
            <a:r>
              <a:rPr lang="ca-ES" sz="2400" dirty="0">
                <a:latin typeface="Comic Sans MS" panose="030F0702030302020204" pitchFamily="66" charset="0"/>
              </a:rPr>
              <a:t> de Aragón en la província de </a:t>
            </a:r>
            <a:r>
              <a:rPr lang="ca-ES" sz="2400" dirty="0" err="1">
                <a:latin typeface="Comic Sans MS" panose="030F0702030302020204" pitchFamily="66" charset="0"/>
              </a:rPr>
              <a:t>Teruel</a:t>
            </a:r>
            <a:r>
              <a:rPr lang="ca-ES" sz="2400" dirty="0">
                <a:latin typeface="Comic Sans MS" panose="030F0702030302020204" pitchFamily="66" charset="0"/>
              </a:rPr>
              <a:t>.</a:t>
            </a:r>
            <a:endParaRPr lang="es-ES" sz="2400" dirty="0">
              <a:latin typeface="Comic Sans MS" panose="030F0702030302020204" pitchFamily="66" charset="0"/>
            </a:endParaRPr>
          </a:p>
        </p:txBody>
      </p:sp>
      <p:sp>
        <p:nvSpPr>
          <p:cNvPr id="3" name="QuadreDeText 2"/>
          <p:cNvSpPr txBox="1"/>
          <p:nvPr/>
        </p:nvSpPr>
        <p:spPr>
          <a:xfrm>
            <a:off x="647114" y="728485"/>
            <a:ext cx="10776064" cy="830997"/>
          </a:xfrm>
          <a:prstGeom prst="rect">
            <a:avLst/>
          </a:prstGeom>
          <a:noFill/>
        </p:spPr>
        <p:txBody>
          <a:bodyPr wrap="square" rtlCol="0">
            <a:spAutoFit/>
          </a:bodyPr>
          <a:lstStyle/>
          <a:p>
            <a:r>
              <a:rPr lang="ca-ES" sz="4800" dirty="0"/>
              <a:t>LA MURALLA DE ALBARRACÍN</a:t>
            </a:r>
            <a:endParaRPr lang="es-ES" sz="4800" dirty="0"/>
          </a:p>
        </p:txBody>
      </p:sp>
    </p:spTree>
    <p:extLst>
      <p:ext uri="{BB962C8B-B14F-4D97-AF65-F5344CB8AC3E}">
        <p14:creationId xmlns:p14="http://schemas.microsoft.com/office/powerpoint/2010/main" val="4763111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93614" y="837027"/>
            <a:ext cx="10515600" cy="851096"/>
          </a:xfrm>
        </p:spPr>
        <p:txBody>
          <a:bodyPr>
            <a:normAutofit fontScale="90000"/>
          </a:bodyPr>
          <a:lstStyle/>
          <a:p>
            <a:r>
              <a:rPr lang="es-ES" b="1" dirty="0"/>
              <a:t>Año de construcción y características principales.</a:t>
            </a:r>
          </a:p>
        </p:txBody>
      </p:sp>
      <p:sp>
        <p:nvSpPr>
          <p:cNvPr id="7" name="6 CuadroTexto"/>
          <p:cNvSpPr txBox="1"/>
          <p:nvPr/>
        </p:nvSpPr>
        <p:spPr>
          <a:xfrm>
            <a:off x="656492" y="1793631"/>
            <a:ext cx="10961077" cy="4339650"/>
          </a:xfrm>
          <a:prstGeom prst="rect">
            <a:avLst/>
          </a:prstGeom>
          <a:noFill/>
        </p:spPr>
        <p:txBody>
          <a:bodyPr wrap="square" rtlCol="0">
            <a:spAutoFit/>
          </a:bodyPr>
          <a:lstStyle/>
          <a:p>
            <a:r>
              <a:rPr lang="es-ES" sz="2300" dirty="0"/>
              <a:t>La Muralla de Albarracín  se empezó a construir  en el  año 965  durante la ocupación musulmana en el siglo X. Durante el siglo X se terminó de construir casi totalmente.</a:t>
            </a:r>
          </a:p>
          <a:p>
            <a:r>
              <a:rPr lang="es-ES" sz="2300" dirty="0"/>
              <a:t>La Muralla de Albarracín tiene dos recintos de Murallas :</a:t>
            </a:r>
          </a:p>
          <a:p>
            <a:r>
              <a:rPr lang="es-ES" sz="2300" dirty="0"/>
              <a:t>Primer recinto amurallado, corresponde  a la época musulmana. No  tiene torres y tiene una puerta de acceso cercana a la Plaza Mayor, por dónde podemos acceder.</a:t>
            </a:r>
          </a:p>
          <a:p>
            <a:r>
              <a:rPr lang="es-ES" sz="2300" dirty="0"/>
              <a:t>Segundo recinto amurallado, contiene las murallas más importantes.</a:t>
            </a:r>
          </a:p>
          <a:p>
            <a:r>
              <a:rPr lang="es-ES" sz="2300" dirty="0"/>
              <a:t>Uno de los monumentos más destacados es la Torre Del Andador, construido en el siglo X. Es  posible que durante el siglo XIV se reconstruyera todo el recinto, el cual fue reforzado con torres y almenas para defender mejor la ciudad.</a:t>
            </a:r>
          </a:p>
          <a:p>
            <a:endParaRPr lang="es-ES" sz="2300" dirty="0"/>
          </a:p>
          <a:p>
            <a:endParaRPr lang="es-ES" sz="2300" dirty="0"/>
          </a:p>
          <a:p>
            <a:endParaRPr lang="es-ES" sz="2300" dirty="0"/>
          </a:p>
        </p:txBody>
      </p:sp>
    </p:spTree>
    <p:extLst>
      <p:ext uri="{BB962C8B-B14F-4D97-AF65-F5344CB8AC3E}">
        <p14:creationId xmlns:p14="http://schemas.microsoft.com/office/powerpoint/2010/main" val="367021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09600" y="273149"/>
            <a:ext cx="11074400" cy="1016389"/>
          </a:xfrm>
        </p:spPr>
        <p:txBody>
          <a:bodyPr/>
          <a:lstStyle/>
          <a:p>
            <a:pPr algn="l"/>
            <a:r>
              <a:rPr lang="es-ES" sz="3000" dirty="0"/>
              <a:t>PARA QUE SERVÍA LA MURALLA DE ALBARRACÍN Y OPINIÓN PERSONAL</a:t>
            </a:r>
          </a:p>
        </p:txBody>
      </p:sp>
      <p:sp>
        <p:nvSpPr>
          <p:cNvPr id="4" name="3 CuadroTexto"/>
          <p:cNvSpPr txBox="1"/>
          <p:nvPr/>
        </p:nvSpPr>
        <p:spPr>
          <a:xfrm>
            <a:off x="621323" y="1606062"/>
            <a:ext cx="11031415" cy="3277820"/>
          </a:xfrm>
          <a:prstGeom prst="rect">
            <a:avLst/>
          </a:prstGeom>
          <a:noFill/>
        </p:spPr>
        <p:txBody>
          <a:bodyPr wrap="square" rtlCol="0">
            <a:spAutoFit/>
          </a:bodyPr>
          <a:lstStyle/>
          <a:p>
            <a:r>
              <a:rPr lang="es-ES" sz="2300" dirty="0"/>
              <a:t>La Muralla de Albarracín se construyó para defender la ciudad o el pueblo, (batallas, animales , </a:t>
            </a:r>
            <a:r>
              <a:rPr lang="es-ES" sz="2300" dirty="0" err="1"/>
              <a:t>etc</a:t>
            </a:r>
            <a:r>
              <a:rPr lang="es-ES" sz="2300" dirty="0"/>
              <a:t> … ) y sobretodo para  proteger  el Castillo que lo construyeron los musulmanes.</a:t>
            </a:r>
          </a:p>
          <a:p>
            <a:r>
              <a:rPr lang="es-ES" sz="2300" dirty="0"/>
              <a:t>Las Murallas  además de defender su Ciudad o pueblo también tenían otra función :</a:t>
            </a:r>
          </a:p>
          <a:p>
            <a:r>
              <a:rPr lang="es-ES" sz="2300" dirty="0"/>
              <a:t>Separar dos territorios.</a:t>
            </a:r>
          </a:p>
          <a:p>
            <a:endParaRPr lang="es-ES" sz="2300" dirty="0"/>
          </a:p>
          <a:p>
            <a:r>
              <a:rPr lang="es-ES" sz="2300" dirty="0"/>
              <a:t>Mi opinión personal, es muy recomendable visitar la Muralla y el pueblo de Albarracín,</a:t>
            </a:r>
          </a:p>
          <a:p>
            <a:r>
              <a:rPr lang="es-ES" sz="2300" dirty="0"/>
              <a:t>Parece que estés en un pueblecito medieval donde puedes encontrar  su Catedral románica,  sus calles empedradas, la Torre del Andador </a:t>
            </a:r>
            <a:r>
              <a:rPr lang="es-ES" sz="2300"/>
              <a:t>y muchísimas cosas más </a:t>
            </a:r>
            <a:r>
              <a:rPr lang="es-ES" sz="2300" dirty="0"/>
              <a:t>!!!</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638</TotalTime>
  <Words>273</Words>
  <Application>Microsoft Office PowerPoint</Application>
  <PresentationFormat>Panorámica</PresentationFormat>
  <Paragraphs>18</Paragraphs>
  <Slides>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Calibri</vt:lpstr>
      <vt:lpstr>Comic Sans MS</vt:lpstr>
      <vt:lpstr>Constantia</vt:lpstr>
      <vt:lpstr>Wingdings 2</vt:lpstr>
      <vt:lpstr>Papel</vt:lpstr>
      <vt:lpstr>¿DONDE SE ENCUENTRA? </vt:lpstr>
      <vt:lpstr>Año de construcción y características principales.</vt:lpstr>
      <vt:lpstr>PARA QUE SERVÍA LA MURALLA DE ALBARRACÍN Y OPINIÓN PERSONAL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SELFIE MEDIEVAL</dc:title>
  <dc:creator>Alumne</dc:creator>
  <cp:lastModifiedBy>Marta Conde Cros</cp:lastModifiedBy>
  <cp:revision>50</cp:revision>
  <dcterms:created xsi:type="dcterms:W3CDTF">2019-05-16T09:59:25Z</dcterms:created>
  <dcterms:modified xsi:type="dcterms:W3CDTF">2019-05-31T10:18:34Z</dcterms:modified>
</cp:coreProperties>
</file>