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86477" autoAdjust="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04107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7233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8242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3497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4672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36511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a d'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57679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15767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7320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4076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18705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8146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63895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2934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9107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6817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7135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139B0F8-55D8-4B3E-8122-0F2741B9FA85}" type="datetimeFigureOut">
              <a:rPr lang="ca-ES" smtClean="0"/>
              <a:t>31/5/2019</a:t>
            </a:fld>
            <a:endParaRPr lang="ca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74FEC67-D03E-418B-BE03-E3E954B54104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9626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95458" y="515155"/>
            <a:ext cx="8769999" cy="1403797"/>
          </a:xfrm>
        </p:spPr>
        <p:txBody>
          <a:bodyPr/>
          <a:lstStyle/>
          <a:p>
            <a:pPr algn="ctr"/>
            <a:r>
              <a:rPr lang="ca-ES" dirty="0"/>
              <a:t>Santa Maria Del Mar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652877" y="7287374"/>
            <a:ext cx="853208" cy="60956"/>
          </a:xfrm>
        </p:spPr>
        <p:txBody>
          <a:bodyPr>
            <a:normAutofit fontScale="25000" lnSpcReduction="20000"/>
          </a:bodyPr>
          <a:lstStyle/>
          <a:p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1026" name="Picture 2" descr="Resultat d'imatges de santa maria del m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049" y="2059940"/>
            <a:ext cx="3135005" cy="209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10800000" flipV="1">
            <a:off x="1345001" y="2485760"/>
            <a:ext cx="54624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s-ES" sz="2400" dirty="0">
                <a:solidFill>
                  <a:srgbClr val="D53DD0"/>
                </a:solidFill>
              </a:rPr>
              <a:t>Santa </a:t>
            </a:r>
            <a:r>
              <a:rPr lang="es-ES" sz="2400" dirty="0" err="1">
                <a:solidFill>
                  <a:srgbClr val="D53DD0"/>
                </a:solidFill>
              </a:rPr>
              <a:t>Maria</a:t>
            </a:r>
            <a:r>
              <a:rPr lang="es-ES" sz="2400" dirty="0">
                <a:solidFill>
                  <a:srgbClr val="D53DD0"/>
                </a:solidFill>
              </a:rPr>
              <a:t> del Mar  es una basílica gótica porque  tiene  grandes   ventanales en el medio de las entradas y dos  enormes  puertas.  </a:t>
            </a: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s-ES" sz="2400" dirty="0">
                <a:solidFill>
                  <a:srgbClr val="D53DD0"/>
                </a:solidFill>
              </a:rPr>
              <a:t>También  tiene un arco apuntado y  está construida en vertical.    </a:t>
            </a: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endParaRPr lang="es-ES" dirty="0">
              <a:solidFill>
                <a:srgbClr val="D53DD0"/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endParaRPr lang="es-ES" dirty="0">
              <a:solidFill>
                <a:srgbClr val="D53DD0"/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endParaRPr lang="es-ES" dirty="0">
              <a:solidFill>
                <a:srgbClr val="D53DD0"/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endParaRPr lang="es-ES" dirty="0">
              <a:solidFill>
                <a:srgbClr val="D53DD0"/>
              </a:solidFill>
            </a:endParaRPr>
          </a:p>
          <a:p>
            <a:pPr lvl="0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ca-ES" dirty="0">
                <a:solidFill>
                  <a:srgbClr val="D53DD0"/>
                </a:solidFill>
              </a:rPr>
              <a:t> </a:t>
            </a:r>
            <a:endParaRPr lang="ca-ES" dirty="0"/>
          </a:p>
        </p:txBody>
      </p:sp>
      <p:sp>
        <p:nvSpPr>
          <p:cNvPr id="5" name="QuadreDeText 4"/>
          <p:cNvSpPr txBox="1"/>
          <p:nvPr/>
        </p:nvSpPr>
        <p:spPr>
          <a:xfrm>
            <a:off x="7147775" y="4971245"/>
            <a:ext cx="417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>
              <a:spcBef>
                <a:spcPts val="1000"/>
              </a:spcBef>
              <a:buClr>
                <a:srgbClr val="B31166"/>
              </a:buClr>
              <a:buSzPct val="80000"/>
            </a:pPr>
            <a:r>
              <a:rPr lang="es-ES" sz="2800" dirty="0">
                <a:solidFill>
                  <a:srgbClr val="D53DD0"/>
                </a:solidFill>
              </a:rPr>
              <a:t>Realizado por: Lena </a:t>
            </a:r>
          </a:p>
        </p:txBody>
      </p:sp>
    </p:spTree>
    <p:extLst>
      <p:ext uri="{BB962C8B-B14F-4D97-AF65-F5344CB8AC3E}">
        <p14:creationId xmlns:p14="http://schemas.microsoft.com/office/powerpoint/2010/main" val="11767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Construcción, situación </a:t>
            </a:r>
            <a:br>
              <a:rPr lang="es-ES_tradnl" dirty="0"/>
            </a:br>
            <a:r>
              <a:rPr lang="es-ES_tradnl" dirty="0"/>
              <a:t>y uso.  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373895" y="2129026"/>
            <a:ext cx="8825659" cy="3416300"/>
          </a:xfrm>
        </p:spPr>
        <p:txBody>
          <a:bodyPr/>
          <a:lstStyle/>
          <a:p>
            <a:pPr marL="0" lvl="0" indent="0">
              <a:buClr>
                <a:srgbClr val="B31166"/>
              </a:buClr>
              <a:buNone/>
            </a:pPr>
            <a:r>
              <a:rPr lang="es-ES_tradnl" dirty="0">
                <a:solidFill>
                  <a:srgbClr val="D53DD0"/>
                </a:solidFill>
              </a:rPr>
              <a:t>   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s-ES_tradnl" dirty="0">
                <a:solidFill>
                  <a:srgbClr val="D53DD0"/>
                </a:solidFill>
              </a:rPr>
              <a:t> Santa </a:t>
            </a:r>
            <a:r>
              <a:rPr lang="es-ES_tradnl" dirty="0" err="1">
                <a:solidFill>
                  <a:srgbClr val="D53DD0"/>
                </a:solidFill>
              </a:rPr>
              <a:t>Maria</a:t>
            </a:r>
            <a:r>
              <a:rPr lang="es-ES_tradnl" dirty="0">
                <a:solidFill>
                  <a:srgbClr val="D53DD0"/>
                </a:solidFill>
              </a:rPr>
              <a:t> del Mar fue construida entre el 1329 y 1383 por los  arquitectos: Berenguer de </a:t>
            </a:r>
            <a:r>
              <a:rPr lang="es-ES_tradnl" dirty="0" err="1">
                <a:solidFill>
                  <a:srgbClr val="D53DD0"/>
                </a:solidFill>
              </a:rPr>
              <a:t>Montagut</a:t>
            </a:r>
            <a:r>
              <a:rPr lang="es-ES_tradnl" dirty="0">
                <a:solidFill>
                  <a:srgbClr val="D53DD0"/>
                </a:solidFill>
              </a:rPr>
              <a:t>, Ramón </a:t>
            </a:r>
            <a:r>
              <a:rPr lang="es-ES_tradnl" dirty="0" err="1">
                <a:solidFill>
                  <a:srgbClr val="D53DD0"/>
                </a:solidFill>
              </a:rPr>
              <a:t>Despuig</a:t>
            </a:r>
            <a:r>
              <a:rPr lang="es-ES_tradnl" dirty="0">
                <a:solidFill>
                  <a:srgbClr val="D53DD0"/>
                </a:solidFill>
              </a:rPr>
              <a:t> y Martínez de Marcilla y todo  el pueblo. 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s-ES_tradnl" dirty="0">
                <a:solidFill>
                  <a:srgbClr val="D53DD0"/>
                </a:solidFill>
              </a:rPr>
              <a:t> La basílica de Santa </a:t>
            </a:r>
            <a:r>
              <a:rPr lang="es-ES_tradnl" dirty="0" err="1">
                <a:solidFill>
                  <a:srgbClr val="D53DD0"/>
                </a:solidFill>
              </a:rPr>
              <a:t>Maria</a:t>
            </a:r>
            <a:r>
              <a:rPr lang="es-ES_tradnl" dirty="0">
                <a:solidFill>
                  <a:srgbClr val="D53DD0"/>
                </a:solidFill>
              </a:rPr>
              <a:t> del Mar se encuentra en la plaza  de  Santa </a:t>
            </a:r>
            <a:r>
              <a:rPr lang="es-ES_tradnl" dirty="0" err="1">
                <a:solidFill>
                  <a:srgbClr val="D53DD0"/>
                </a:solidFill>
              </a:rPr>
              <a:t>Maria</a:t>
            </a:r>
            <a:r>
              <a:rPr lang="es-ES_tradnl" dirty="0">
                <a:solidFill>
                  <a:srgbClr val="D53DD0"/>
                </a:solidFill>
              </a:rPr>
              <a:t> 1, de  Barcelona. 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s-ES_tradnl" dirty="0">
                <a:solidFill>
                  <a:srgbClr val="D53DD0"/>
                </a:solidFill>
              </a:rPr>
              <a:t>Se usó y se usa para que los cristianos puedan </a:t>
            </a:r>
          </a:p>
          <a:p>
            <a:pPr marL="0" lvl="0" indent="0">
              <a:buClr>
                <a:srgbClr val="B31166"/>
              </a:buClr>
              <a:buNone/>
            </a:pPr>
            <a:r>
              <a:rPr lang="es-ES_tradnl" dirty="0">
                <a:solidFill>
                  <a:srgbClr val="D53DD0"/>
                </a:solidFill>
              </a:rPr>
              <a:t>ir a  rezar.</a:t>
            </a:r>
          </a:p>
          <a:p>
            <a:pPr marL="0" lvl="0" indent="0">
              <a:buClr>
                <a:srgbClr val="B31166"/>
              </a:buClr>
              <a:buNone/>
            </a:pPr>
            <a:endParaRPr lang="ca-ES" dirty="0">
              <a:solidFill>
                <a:prstClr val="white"/>
              </a:solidFill>
            </a:endParaRPr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 rotWithShape="1">
          <a:blip r:embed="rId2"/>
          <a:srcRect l="40886" t="14675" b="5442"/>
          <a:stretch/>
        </p:blipFill>
        <p:spPr>
          <a:xfrm>
            <a:off x="7160883" y="3976799"/>
            <a:ext cx="4754018" cy="246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0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/>
              <a:t>Estado y </a:t>
            </a:r>
            <a:r>
              <a:rPr lang="es-ES" dirty="0"/>
              <a:t>opinión</a:t>
            </a:r>
            <a:r>
              <a:rPr lang="ca-ES" dirty="0"/>
              <a:t>  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1154954" y="2603500"/>
            <a:ext cx="9573147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a-E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ca-ES" sz="2400" dirty="0">
                <a:solidFill>
                  <a:schemeClr val="accent6"/>
                </a:solidFill>
              </a:rPr>
              <a:t>La basílica de Santa Maria del Mar </a:t>
            </a:r>
            <a:r>
              <a:rPr lang="ca-ES" sz="2400" dirty="0" err="1">
                <a:solidFill>
                  <a:schemeClr val="accent6"/>
                </a:solidFill>
              </a:rPr>
              <a:t>está</a:t>
            </a:r>
            <a:r>
              <a:rPr lang="ca-ES" sz="2400" dirty="0">
                <a:solidFill>
                  <a:schemeClr val="accent6"/>
                </a:solidFill>
              </a:rPr>
              <a:t> </a:t>
            </a:r>
            <a:r>
              <a:rPr lang="ca-ES" sz="2400" dirty="0" err="1">
                <a:solidFill>
                  <a:schemeClr val="accent6"/>
                </a:solidFill>
              </a:rPr>
              <a:t>muy</a:t>
            </a:r>
            <a:r>
              <a:rPr lang="ca-ES" sz="2400" dirty="0">
                <a:solidFill>
                  <a:schemeClr val="accent6"/>
                </a:solidFill>
              </a:rPr>
              <a:t> </a:t>
            </a:r>
            <a:r>
              <a:rPr lang="ca-ES" sz="2400" dirty="0" err="1">
                <a:solidFill>
                  <a:schemeClr val="accent6"/>
                </a:solidFill>
              </a:rPr>
              <a:t>bien</a:t>
            </a:r>
            <a:r>
              <a:rPr lang="ca-ES" sz="2400" dirty="0">
                <a:solidFill>
                  <a:schemeClr val="accent6"/>
                </a:solidFill>
              </a:rPr>
              <a:t> conservada;  </a:t>
            </a:r>
            <a:r>
              <a:rPr lang="ca-ES" sz="2400" dirty="0" err="1">
                <a:solidFill>
                  <a:schemeClr val="accent6"/>
                </a:solidFill>
              </a:rPr>
              <a:t>tanto</a:t>
            </a:r>
            <a:r>
              <a:rPr lang="ca-ES" sz="2400" dirty="0">
                <a:solidFill>
                  <a:schemeClr val="accent6"/>
                </a:solidFill>
              </a:rPr>
              <a:t> por </a:t>
            </a:r>
            <a:r>
              <a:rPr lang="ca-ES" sz="2400" dirty="0" err="1">
                <a:solidFill>
                  <a:schemeClr val="accent6"/>
                </a:solidFill>
              </a:rPr>
              <a:t>fuera</a:t>
            </a:r>
            <a:r>
              <a:rPr lang="ca-ES" sz="2400" dirty="0">
                <a:solidFill>
                  <a:schemeClr val="accent6"/>
                </a:solidFill>
              </a:rPr>
              <a:t>, como por </a:t>
            </a:r>
            <a:r>
              <a:rPr lang="ca-ES" sz="2400" dirty="0" err="1">
                <a:solidFill>
                  <a:schemeClr val="accent6"/>
                </a:solidFill>
              </a:rPr>
              <a:t>dentro</a:t>
            </a:r>
            <a:r>
              <a:rPr lang="ca-ES" sz="2400" dirty="0">
                <a:solidFill>
                  <a:schemeClr val="accent6"/>
                </a:solidFill>
              </a:rPr>
              <a:t>. </a:t>
            </a:r>
            <a:r>
              <a:rPr lang="es-ES" sz="2400" dirty="0">
                <a:solidFill>
                  <a:schemeClr val="accent6"/>
                </a:solidFill>
              </a:rPr>
              <a:t> Cabe destacar el estado de sus grandes ventanales acristalados. Santa </a:t>
            </a:r>
            <a:r>
              <a:rPr lang="es-ES" sz="2400" dirty="0" err="1">
                <a:solidFill>
                  <a:schemeClr val="accent6"/>
                </a:solidFill>
              </a:rPr>
              <a:t>Maria</a:t>
            </a:r>
            <a:r>
              <a:rPr lang="es-ES" sz="2400" dirty="0">
                <a:solidFill>
                  <a:schemeClr val="accent6"/>
                </a:solidFill>
              </a:rPr>
              <a:t> del Mar tiene 635 años y sigue en pie. </a:t>
            </a:r>
            <a:r>
              <a:rPr lang="ca-ES" sz="2400" dirty="0">
                <a:solidFill>
                  <a:schemeClr val="accent6"/>
                </a:solidFill>
              </a:rPr>
              <a:t>  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accent6"/>
                </a:solidFill>
              </a:rPr>
              <a:t>En mi </a:t>
            </a:r>
            <a:r>
              <a:rPr lang="ca-ES" sz="2400" dirty="0" err="1">
                <a:solidFill>
                  <a:schemeClr val="accent6"/>
                </a:solidFill>
              </a:rPr>
              <a:t>opinión</a:t>
            </a:r>
            <a:r>
              <a:rPr lang="ca-ES" sz="2400" dirty="0">
                <a:solidFill>
                  <a:schemeClr val="accent6"/>
                </a:solidFill>
              </a:rPr>
              <a:t> la basílica de Santa Maria del Mar es </a:t>
            </a:r>
            <a:r>
              <a:rPr lang="ca-ES" sz="2400" dirty="0" err="1">
                <a:solidFill>
                  <a:schemeClr val="accent6"/>
                </a:solidFill>
              </a:rPr>
              <a:t>muy</a:t>
            </a:r>
            <a:r>
              <a:rPr lang="ca-ES" sz="2400" dirty="0">
                <a:solidFill>
                  <a:schemeClr val="accent6"/>
                </a:solidFill>
              </a:rPr>
              <a:t> </a:t>
            </a:r>
            <a:r>
              <a:rPr lang="ca-ES" sz="2400" dirty="0" err="1">
                <a:solidFill>
                  <a:schemeClr val="accent6"/>
                </a:solidFill>
              </a:rPr>
              <a:t>bonita</a:t>
            </a:r>
            <a:r>
              <a:rPr lang="ca-ES" sz="2400" dirty="0">
                <a:solidFill>
                  <a:schemeClr val="accent6"/>
                </a:solidFill>
              </a:rPr>
              <a:t> y </a:t>
            </a:r>
            <a:r>
              <a:rPr lang="ca-ES" sz="2400" dirty="0" err="1">
                <a:solidFill>
                  <a:schemeClr val="accent6"/>
                </a:solidFill>
              </a:rPr>
              <a:t>le</a:t>
            </a:r>
            <a:r>
              <a:rPr lang="ca-ES" sz="2400" dirty="0">
                <a:solidFill>
                  <a:schemeClr val="accent6"/>
                </a:solidFill>
              </a:rPr>
              <a:t> entra </a:t>
            </a:r>
            <a:r>
              <a:rPr lang="ca-ES" sz="2400" dirty="0" err="1">
                <a:solidFill>
                  <a:schemeClr val="accent6"/>
                </a:solidFill>
              </a:rPr>
              <a:t>mucha</a:t>
            </a:r>
            <a:r>
              <a:rPr lang="ca-ES" sz="2400" dirty="0">
                <a:solidFill>
                  <a:schemeClr val="accent6"/>
                </a:solidFill>
              </a:rPr>
              <a:t> </a:t>
            </a:r>
            <a:r>
              <a:rPr lang="ca-ES" sz="2400" dirty="0" err="1">
                <a:solidFill>
                  <a:schemeClr val="accent6"/>
                </a:solidFill>
              </a:rPr>
              <a:t>luz</a:t>
            </a:r>
            <a:r>
              <a:rPr lang="ca-ES" sz="2400" dirty="0">
                <a:solidFill>
                  <a:schemeClr val="accent6"/>
                </a:solidFill>
              </a:rPr>
              <a:t>.   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accent6"/>
                </a:solidFill>
              </a:rPr>
              <a:t>Os </a:t>
            </a:r>
            <a:r>
              <a:rPr lang="ca-ES" sz="2400" dirty="0" err="1">
                <a:solidFill>
                  <a:schemeClr val="accent6"/>
                </a:solidFill>
              </a:rPr>
              <a:t>recomiendo</a:t>
            </a:r>
            <a:r>
              <a:rPr lang="ca-ES" sz="2400" dirty="0">
                <a:solidFill>
                  <a:schemeClr val="accent6"/>
                </a:solidFill>
              </a:rPr>
              <a:t> que la </a:t>
            </a:r>
            <a:r>
              <a:rPr lang="ca-ES" sz="2400" dirty="0" err="1">
                <a:solidFill>
                  <a:schemeClr val="accent6"/>
                </a:solidFill>
              </a:rPr>
              <a:t>visiteis</a:t>
            </a:r>
            <a:r>
              <a:rPr lang="ca-ES" sz="2400">
                <a:solidFill>
                  <a:schemeClr val="accent6"/>
                </a:solidFill>
              </a:rPr>
              <a:t>.</a:t>
            </a:r>
            <a:endParaRPr lang="ca-E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71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juntes ió">
  <a:themeElements>
    <a:clrScheme name="Sala de juntes ió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juntes i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juntes i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182</TotalTime>
  <Words>183</Words>
  <Application>Microsoft Office PowerPoint</Application>
  <PresentationFormat>Panorámica</PresentationFormat>
  <Paragraphs>20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Sala de juntes ió</vt:lpstr>
      <vt:lpstr>Santa Maria Del Mar</vt:lpstr>
      <vt:lpstr>Construcción, situación  y uso.  </vt:lpstr>
      <vt:lpstr>Estado y opinión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Santa Maria Del Mar</dc:title>
  <dc:creator>alumne</dc:creator>
  <cp:lastModifiedBy>Marta Conde Cros</cp:lastModifiedBy>
  <cp:revision>19</cp:revision>
  <dcterms:created xsi:type="dcterms:W3CDTF">2019-05-14T23:43:35Z</dcterms:created>
  <dcterms:modified xsi:type="dcterms:W3CDTF">2019-05-31T10:24:37Z</dcterms:modified>
</cp:coreProperties>
</file>